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4" roundtripDataSignature="AMtx7mgDPgtCXccGu5AKUJ5ICGf21N9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customschemas.google.com/relationships/presentationmetadata" Target="meta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2D6-4920-AEED-C407C6775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3A2-468E-B01E-6F5ED1DB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EBE-4667-B8D9-BCE4815C1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1"/>
          <p:cNvSpPr/>
          <p:nvPr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7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" name="Google Shape;21;p7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7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7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7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6" Type="http://schemas.openxmlformats.org/officeDocument/2006/relationships/chart" Target="../charts/chart1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chart" Target="../charts/chart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chart" Target="../charts/chart3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chart" Target="../charts/chart4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"/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</p:grpSpPr>
        <p:sp>
          <p:nvSpPr>
            <p:cNvPr id="86" name="Google Shape;86;p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</p:grpSpPr>
        <p:sp>
          <p:nvSpPr>
            <p:cNvPr id="93" name="Google Shape;93;p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"/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</p:grpSpPr>
        <p:sp>
          <p:nvSpPr>
            <p:cNvPr id="101" name="Google Shape;101;p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"/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</p:grpSpPr>
        <p:sp>
          <p:nvSpPr>
            <p:cNvPr id="111" name="Google Shape;111;p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1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1"/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rgbClr val="F5F7F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25" name="Google Shape;125;p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7" name="Google Shape;127;p1"/>
          <p:cNvCxnSpPr/>
          <p:nvPr/>
        </p:nvCxnSpPr>
        <p:spPr>
          <a:xfrm>
            <a:off x="7036067" y="4593112"/>
            <a:ext cx="4860900" cy="937800"/>
          </a:xfrm>
          <a:prstGeom prst="bentConnector3">
            <a:avLst>
              <a:gd fmla="val 77721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28" name="Google Shape;128;p1"/>
          <p:cNvCxnSpPr/>
          <p:nvPr/>
        </p:nvCxnSpPr>
        <p:spPr>
          <a:xfrm flipH="1" rot="10800000">
            <a:off x="4177364" y="4783781"/>
            <a:ext cx="7507800" cy="1492800"/>
          </a:xfrm>
          <a:prstGeom prst="bentConnector3">
            <a:avLst>
              <a:gd fmla="val 83717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29" name="Google Shape;129;p1"/>
          <p:cNvCxnSpPr/>
          <p:nvPr/>
        </p:nvCxnSpPr>
        <p:spPr>
          <a:xfrm flipH="1" rot="10800000">
            <a:off x="8610600" y="5151726"/>
            <a:ext cx="2574000" cy="374400"/>
          </a:xfrm>
          <a:prstGeom prst="bentConnector3">
            <a:avLst>
              <a:gd fmla="val 6047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0" name="Google Shape;130;p1"/>
          <p:cNvCxnSpPr/>
          <p:nvPr/>
        </p:nvCxnSpPr>
        <p:spPr>
          <a:xfrm flipH="1" rot="-5400000">
            <a:off x="6974576" y="3414916"/>
            <a:ext cx="6758100" cy="852300"/>
          </a:xfrm>
          <a:prstGeom prst="bentConnector3">
            <a:avLst>
              <a:gd fmla="val 8090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31" name="Google Shape;131;p1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" name="Google Shape;132;p1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楊昌龍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楊志騰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陳星佑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侯勝勳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指導老師：陳俊瑋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7" name="Google Shape;497;p1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498" name="Google Shape;498;p1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499" name="Google Shape;499;p1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500" name="Google Shape;500;p10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501" name="Google Shape;501;p1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502" name="Google Shape;502;p1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04" name="Google Shape;504;p1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" name="Google Shape;505;p1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6" name="Google Shape;5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9" name="Google Shape;509;p10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0" name="Google Shape;510;p10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戰鬥場景</a:t>
            </a:r>
            <a:endParaRPr/>
          </a:p>
        </p:txBody>
      </p:sp>
      <p:sp>
        <p:nvSpPr>
          <p:cNvPr id="511" name="Google Shape;511;p10"/>
          <p:cNvSpPr txBox="1"/>
          <p:nvPr/>
        </p:nvSpPr>
        <p:spPr>
          <a:xfrm>
            <a:off x="1444107" y="3732839"/>
            <a:ext cx="465105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過場動畫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場景與角色動作展示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15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戰鬥開始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在有限的時間內贏得最多的回合數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2" name="Google Shape;512;p10"/>
          <p:cNvSpPr txBox="1"/>
          <p:nvPr/>
        </p:nvSpPr>
        <p:spPr>
          <a:xfrm>
            <a:off x="6096835" y="3732839"/>
            <a:ext cx="465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勝負判定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播放勝者動畫進入結算畫面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1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1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0" name="Google Shape;520;p11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521" name="Google Shape;521;p11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522" name="Google Shape;522;p11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523" name="Google Shape;523;p11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524" name="Google Shape;524;p11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525" name="Google Shape;525;p1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7" name="Google Shape;527;p11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8" name="Google Shape;528;p11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9" name="Google Shape;5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2" name="Google Shape;532;p11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3" name="Google Shape;533;p11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對戰結束</a:t>
            </a:r>
            <a:endParaRPr/>
          </a:p>
        </p:txBody>
      </p:sp>
      <p:sp>
        <p:nvSpPr>
          <p:cNvPr id="534" name="Google Shape;534;p11"/>
          <p:cNvSpPr txBox="1"/>
          <p:nvPr/>
        </p:nvSpPr>
        <p:spPr>
          <a:xfrm>
            <a:off x="1444107" y="3732839"/>
            <a:ext cx="541437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結算畫面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雙方回合勝負數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勝利玩家技術評價（進攻、防守、連段等）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15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回關卡設定</a:t>
            </a:r>
            <a:endParaRPr/>
          </a:p>
        </p:txBody>
      </p:sp>
      <p:grpSp>
        <p:nvGrpSpPr>
          <p:cNvPr id="535" name="Google Shape;535;p11"/>
          <p:cNvGrpSpPr/>
          <p:nvPr/>
        </p:nvGrpSpPr>
        <p:grpSpPr>
          <a:xfrm>
            <a:off x="7242951" y="2694393"/>
            <a:ext cx="2900201" cy="4067140"/>
            <a:chOff x="7242951" y="2694393"/>
            <a:chExt cx="2900201" cy="4067140"/>
          </a:xfrm>
        </p:grpSpPr>
        <p:pic>
          <p:nvPicPr>
            <p:cNvPr descr="五彩紙球 外框" id="536" name="Google Shape;536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29982" y="2694393"/>
              <a:ext cx="2326138" cy="2326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評分 1 星 外框" id="537" name="Google Shape;537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42951" y="3861332"/>
              <a:ext cx="2900201" cy="290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543" name="Google Shape;543;p1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12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550" name="Google Shape;550;p1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2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558" name="Google Shape;558;p1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7" name="Google Shape;567;p12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568" name="Google Shape;568;p1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7" name="Google Shape;577;p12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578" name="Google Shape;578;p1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0" name="Google Shape;580;p12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1" name="Google Shape;581;p12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2" name="Google Shape;582;p1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2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2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7" name="Google Shape;587;p12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588" name="Google Shape;588;p12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589" name="Google Shape;589;p12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590" name="Google Shape;590;p12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591" name="Google Shape;591;p12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592" name="Google Shape;592;p12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2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2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2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2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2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2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2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2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2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2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2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2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2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2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2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2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2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2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2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2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2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2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2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638" name="Google Shape;638;p12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9" name="Google Shape;639;p12"/>
          <p:cNvSpPr/>
          <p:nvPr/>
        </p:nvSpPr>
        <p:spPr>
          <a:xfrm>
            <a:off x="6208459" y="2344774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3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7" name="Google Shape;647;p1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648" name="Google Shape;648;p1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49" name="Google Shape;649;p1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650" name="Google Shape;650;p13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651" name="Google Shape;651;p1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52" name="Google Shape;652;p1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54" name="Google Shape;654;p1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5" name="Google Shape;655;p1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56" name="Google Shape;6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9" name="Google Shape;659;p13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0" name="Google Shape;660;p13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661" name="Google Shape;661;p13"/>
          <p:cNvSpPr txBox="1"/>
          <p:nvPr/>
        </p:nvSpPr>
        <p:spPr>
          <a:xfrm>
            <a:off x="1444107" y="3732839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敵人AI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62" name="Google Shape;6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7774" y="2810932"/>
            <a:ext cx="7887483" cy="383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4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0" name="Google Shape;670;p1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671" name="Google Shape;671;p1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72" name="Google Shape;672;p1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673" name="Google Shape;673;p14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674" name="Google Shape;674;p1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75" name="Google Shape;675;p1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77" name="Google Shape;677;p1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8" name="Google Shape;678;p1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79" name="Google Shape;6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2" name="Google Shape;682;p14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3" name="Google Shape;683;p14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684" name="Google Shape;684;p14"/>
          <p:cNvSpPr txBox="1"/>
          <p:nvPr/>
        </p:nvSpPr>
        <p:spPr>
          <a:xfrm>
            <a:off x="1444107" y="3732839"/>
            <a:ext cx="8662421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按住↓即可朝角色方向防禦，透過↙與↘轉向防禦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能抵擋大多攻擊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受破防攻擊會強制解除並承受一半傷害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受必殺技攻擊會消磨一定比例傷害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2" name="Google Shape;692;p1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693" name="Google Shape;693;p1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94" name="Google Shape;694;p1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695" name="Google Shape;695;p15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696" name="Google Shape;696;p1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97" name="Google Shape;697;p1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99" name="Google Shape;699;p1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p1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01" name="Google Shape;7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5" name="Google Shape;705;p15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706" name="Google Shape;706;p15"/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破防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防禦中受到特殊攻擊或耗盡氣力值將解除防禦並彈開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短暫僵直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仍受到攻擊一半的傷害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715" name="Google Shape;715;p1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16" name="Google Shape;716;p1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717" name="Google Shape;717;p16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718" name="Google Shape;718;p1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719" name="Google Shape;719;p1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21" name="Google Shape;721;p1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1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23" name="Google Shape;7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7" name="Google Shape;727;p16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728" name="Google Shape;728;p16"/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受身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倒地時按住左或右方向鍵即可快速翻滾並回復站立姿態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短暫無敵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擾亂對手預判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7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6" name="Google Shape;736;p1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737" name="Google Shape;737;p1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38" name="Google Shape;738;p1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739" name="Google Shape;739;p17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740" name="Google Shape;740;p1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741" name="Google Shape;741;p1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43" name="Google Shape;743;p1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4" name="Google Shape;744;p1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45" name="Google Shape;7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8" name="Google Shape;748;p17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9" name="Google Shape;749;p17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750" name="Google Shape;750;p17"/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反擊－確反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在對方攻擊的動作期間攻擊到對方（全角色通用）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對手僵直時間變長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更高的傷害</a:t>
            </a:r>
            <a:endParaRPr b="0" i="0" sz="20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8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8" name="Google Shape;758;p18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759" name="Google Shape;759;p1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60" name="Google Shape;760;p1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761" name="Google Shape;761;p18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762" name="Google Shape;762;p1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763" name="Google Shape;763;p1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65" name="Google Shape;765;p1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6" name="Google Shape;766;p1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67" name="Google Shape;7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0" name="Google Shape;770;p1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1" name="Google Shape;771;p18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772" name="Google Shape;772;p18"/>
          <p:cNvSpPr txBox="1"/>
          <p:nvPr/>
        </p:nvSpPr>
        <p:spPr>
          <a:xfrm>
            <a:off x="1444107" y="3732839"/>
            <a:ext cx="8662421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反擊－防反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防禦住對方攻擊後按攻擊回擊對方（部分輕型角色可用）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能在防禦攻擊的第一時刻使用，無視部分防禦不利幀數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有短暫迴避效果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9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0" name="Google Shape;780;p1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781" name="Google Shape;781;p1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82" name="Google Shape;782;p1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783" name="Google Shape;783;p19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784" name="Google Shape;784;p1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785" name="Google Shape;785;p1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7" name="Google Shape;787;p1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8" name="Google Shape;788;p1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89" name="Google Shape;7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3" name="Google Shape;793;p19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遊戲機制</a:t>
            </a:r>
            <a:endParaRPr/>
          </a:p>
        </p:txBody>
      </p:sp>
      <p:sp>
        <p:nvSpPr>
          <p:cNvPr id="794" name="Google Shape;794;p19"/>
          <p:cNvSpPr txBox="1"/>
          <p:nvPr/>
        </p:nvSpPr>
        <p:spPr>
          <a:xfrm>
            <a:off x="1444107" y="3732839"/>
            <a:ext cx="86625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反擊－彈刀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連按兩下防禦消耗氣力值將對手攻擊彈開（部分重型角色可用）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對手產生短暫僵直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可以彈回飛行道具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42" name="Google Shape;142;p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2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49" name="Google Shape;149;p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2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57" name="Google Shape;157;p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2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67" name="Google Shape;167;p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2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77" name="Google Shape;177;p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9" name="Google Shape;179;p2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" name="Google Shape;180;p2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2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7" name="Google Shape;187;p2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8" name="Google Shape;188;p2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9" name="Google Shape;189;p2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90" name="Google Shape;190;p2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191" name="Google Shape;191;p2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b="0" i="0" lang="zh-TW" sz="16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37" name="Google Shape;237;p2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8" name="Google Shape;238;p2"/>
          <p:cNvSpPr/>
          <p:nvPr/>
        </p:nvSpPr>
        <p:spPr>
          <a:xfrm>
            <a:off x="1696117" y="2344774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0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800" name="Google Shape;800;p2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807" name="Google Shape;807;p2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20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815" name="Google Shape;815;p2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20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825" name="Google Shape;825;p2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20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835" name="Google Shape;835;p2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37" name="Google Shape;837;p20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8" name="Google Shape;838;p20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9" name="Google Shape;839;p2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0" name="Google Shape;8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0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0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4" name="Google Shape;844;p20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845" name="Google Shape;845;p20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46" name="Google Shape;846;p20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847" name="Google Shape;847;p20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848" name="Google Shape;848;p20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849" name="Google Shape;849;p20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0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0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0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0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0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0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895" name="Google Shape;895;p20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6" name="Google Shape;896;p20"/>
          <p:cNvSpPr/>
          <p:nvPr/>
        </p:nvSpPr>
        <p:spPr>
          <a:xfrm>
            <a:off x="8463481" y="2344774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1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1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1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4" name="Google Shape;904;p21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905" name="Google Shape;905;p21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06" name="Google Shape;906;p21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907" name="Google Shape;907;p21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908" name="Google Shape;908;p21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09" name="Google Shape;909;p2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11" name="Google Shape;911;p21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2" name="Google Shape;912;p21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13" name="Google Shape;9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6" name="Google Shape;916;p21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7" name="Google Shape;917;p21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遊戲系統</a:t>
            </a:r>
            <a:endParaRPr/>
          </a:p>
        </p:txBody>
      </p:sp>
      <p:sp>
        <p:nvSpPr>
          <p:cNvPr id="918" name="Google Shape;918;p21"/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氣力值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燃晶槽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19" name="Google Shape;919;p21"/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descr="工作流程 以實心填滿" id="920" name="Google Shape;920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有水平線的金字塔圖 外框" id="921" name="Google Shape;921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2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7" name="Google Shape;9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49" y="1693702"/>
            <a:ext cx="9258300" cy="518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6850" y="1691202"/>
            <a:ext cx="9258300" cy="5207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9" name="Google Shape;929;p22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930" name="Google Shape;930;p22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31" name="Google Shape;931;p22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932" name="Google Shape;932;p22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933" name="Google Shape;933;p22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34" name="Google Shape;934;p2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6" name="Google Shape;936;p22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7" name="Google Shape;937;p22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38" name="Google Shape;93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2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2"/>
          <p:cNvSpPr txBox="1"/>
          <p:nvPr/>
        </p:nvSpPr>
        <p:spPr>
          <a:xfrm>
            <a:off x="4322054" y="2430677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AEAB9"/>
                </a:solidFill>
                <a:latin typeface="Calibri"/>
                <a:ea typeface="Calibri"/>
                <a:cs typeface="Calibri"/>
                <a:sym typeface="Calibri"/>
              </a:rPr>
              <a:t>勝場紀錄</a:t>
            </a:r>
            <a:endParaRPr/>
          </a:p>
        </p:txBody>
      </p:sp>
      <p:sp>
        <p:nvSpPr>
          <p:cNvPr id="942" name="Google Shape;942;p22"/>
          <p:cNvSpPr txBox="1"/>
          <p:nvPr/>
        </p:nvSpPr>
        <p:spPr>
          <a:xfrm>
            <a:off x="3373124" y="2835138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0BFCB"/>
                </a:solidFill>
                <a:latin typeface="Calibri"/>
                <a:ea typeface="Calibri"/>
                <a:cs typeface="Calibri"/>
                <a:sym typeface="Calibri"/>
              </a:rPr>
              <a:t>氣力值</a:t>
            </a:r>
            <a:endParaRPr/>
          </a:p>
        </p:txBody>
      </p:sp>
      <p:sp>
        <p:nvSpPr>
          <p:cNvPr id="943" name="Google Shape;943;p22"/>
          <p:cNvSpPr txBox="1"/>
          <p:nvPr/>
        </p:nvSpPr>
        <p:spPr>
          <a:xfrm>
            <a:off x="2167109" y="3170641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CCE5F"/>
                </a:solidFill>
                <a:latin typeface="Calibri"/>
                <a:ea typeface="Calibri"/>
                <a:cs typeface="Calibri"/>
                <a:sym typeface="Calibri"/>
              </a:rPr>
              <a:t>生命值</a:t>
            </a:r>
            <a:endParaRPr/>
          </a:p>
        </p:txBody>
      </p:sp>
      <p:sp>
        <p:nvSpPr>
          <p:cNvPr id="944" name="Google Shape;944;p22"/>
          <p:cNvSpPr txBox="1"/>
          <p:nvPr/>
        </p:nvSpPr>
        <p:spPr>
          <a:xfrm>
            <a:off x="3101004" y="6089243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48E8C"/>
                </a:solidFill>
                <a:latin typeface="Calibri"/>
                <a:ea typeface="Calibri"/>
                <a:cs typeface="Calibri"/>
                <a:sym typeface="Calibri"/>
              </a:rPr>
              <a:t>燃晶槽</a:t>
            </a:r>
            <a:endParaRPr/>
          </a:p>
        </p:txBody>
      </p:sp>
      <p:sp>
        <p:nvSpPr>
          <p:cNvPr id="945" name="Google Shape;945;p22"/>
          <p:cNvSpPr txBox="1"/>
          <p:nvPr/>
        </p:nvSpPr>
        <p:spPr>
          <a:xfrm>
            <a:off x="4104969" y="627214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EE68C"/>
                </a:solidFill>
                <a:latin typeface="Calibri"/>
                <a:ea typeface="Calibri"/>
                <a:cs typeface="Calibri"/>
                <a:sym typeface="Calibri"/>
              </a:rPr>
              <a:t>必殺技槽</a:t>
            </a:r>
            <a:endParaRPr/>
          </a:p>
        </p:txBody>
      </p:sp>
      <p:sp>
        <p:nvSpPr>
          <p:cNvPr id="946" name="Google Shape;946;p22"/>
          <p:cNvSpPr txBox="1"/>
          <p:nvPr/>
        </p:nvSpPr>
        <p:spPr>
          <a:xfrm>
            <a:off x="1666178" y="218502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角色頭像</a:t>
            </a:r>
            <a:endParaRPr/>
          </a:p>
        </p:txBody>
      </p:sp>
      <p:sp>
        <p:nvSpPr>
          <p:cNvPr id="947" name="Google Shape;947;p22"/>
          <p:cNvSpPr txBox="1"/>
          <p:nvPr/>
        </p:nvSpPr>
        <p:spPr>
          <a:xfrm>
            <a:off x="5486791" y="1843209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回合時間</a:t>
            </a:r>
            <a:endParaRPr/>
          </a:p>
        </p:txBody>
      </p:sp>
      <p:sp>
        <p:nvSpPr>
          <p:cNvPr id="948" name="Google Shape;948;p22"/>
          <p:cNvSpPr txBox="1"/>
          <p:nvPr/>
        </p:nvSpPr>
        <p:spPr>
          <a:xfrm>
            <a:off x="3576484" y="3198357"/>
            <a:ext cx="5039031" cy="461665"/>
          </a:xfrm>
          <a:prstGeom prst="rect">
            <a:avLst/>
          </a:prstGeom>
          <a:gradFill>
            <a:gsLst>
              <a:gs pos="0">
                <a:srgbClr val="4472C3">
                  <a:alpha val="0"/>
                </a:srgbClr>
              </a:gs>
              <a:gs pos="50000">
                <a:schemeClr val="lt1"/>
              </a:gs>
              <a:gs pos="100000">
                <a:srgbClr val="4472C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戰鬥畫面模擬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3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5" name="Google Shape;9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50" y="1691202"/>
            <a:ext cx="9258300" cy="5207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6" name="Google Shape;956;p2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957" name="Google Shape;957;p2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58" name="Google Shape;958;p2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959" name="Google Shape;959;p23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960" name="Google Shape;960;p2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61" name="Google Shape;961;p2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3" name="Google Shape;963;p2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4" name="Google Shape;964;p2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65" name="Google Shape;96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2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3"/>
          <p:cNvSpPr txBox="1"/>
          <p:nvPr/>
        </p:nvSpPr>
        <p:spPr>
          <a:xfrm>
            <a:off x="4322054" y="2430677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AEAB9"/>
                </a:solidFill>
                <a:latin typeface="Calibri"/>
                <a:ea typeface="Calibri"/>
                <a:cs typeface="Calibri"/>
                <a:sym typeface="Calibri"/>
              </a:rPr>
              <a:t>勝場紀錄</a:t>
            </a:r>
            <a:endParaRPr/>
          </a:p>
        </p:txBody>
      </p:sp>
      <p:sp>
        <p:nvSpPr>
          <p:cNvPr id="969" name="Google Shape;969;p23"/>
          <p:cNvSpPr txBox="1"/>
          <p:nvPr/>
        </p:nvSpPr>
        <p:spPr>
          <a:xfrm>
            <a:off x="3373124" y="2835138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0BFCB"/>
                </a:solidFill>
                <a:latin typeface="Calibri"/>
                <a:ea typeface="Calibri"/>
                <a:cs typeface="Calibri"/>
                <a:sym typeface="Calibri"/>
              </a:rPr>
              <a:t>氣力值</a:t>
            </a:r>
            <a:endParaRPr/>
          </a:p>
        </p:txBody>
      </p:sp>
      <p:sp>
        <p:nvSpPr>
          <p:cNvPr id="970" name="Google Shape;970;p23"/>
          <p:cNvSpPr txBox="1"/>
          <p:nvPr/>
        </p:nvSpPr>
        <p:spPr>
          <a:xfrm>
            <a:off x="2167109" y="3170641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CCE5F"/>
                </a:solidFill>
                <a:latin typeface="Calibri"/>
                <a:ea typeface="Calibri"/>
                <a:cs typeface="Calibri"/>
                <a:sym typeface="Calibri"/>
              </a:rPr>
              <a:t>生命值</a:t>
            </a:r>
            <a:endParaRPr/>
          </a:p>
        </p:txBody>
      </p:sp>
      <p:sp>
        <p:nvSpPr>
          <p:cNvPr id="971" name="Google Shape;971;p23"/>
          <p:cNvSpPr txBox="1"/>
          <p:nvPr/>
        </p:nvSpPr>
        <p:spPr>
          <a:xfrm>
            <a:off x="3101004" y="6089243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48E8C"/>
                </a:solidFill>
                <a:latin typeface="Calibri"/>
                <a:ea typeface="Calibri"/>
                <a:cs typeface="Calibri"/>
                <a:sym typeface="Calibri"/>
              </a:rPr>
              <a:t>燃晶槽</a:t>
            </a:r>
            <a:endParaRPr/>
          </a:p>
        </p:txBody>
      </p:sp>
      <p:sp>
        <p:nvSpPr>
          <p:cNvPr id="972" name="Google Shape;972;p23"/>
          <p:cNvSpPr txBox="1"/>
          <p:nvPr/>
        </p:nvSpPr>
        <p:spPr>
          <a:xfrm>
            <a:off x="4104969" y="627214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EE68C"/>
                </a:solidFill>
                <a:latin typeface="Calibri"/>
                <a:ea typeface="Calibri"/>
                <a:cs typeface="Calibri"/>
                <a:sym typeface="Calibri"/>
              </a:rPr>
              <a:t>必殺技槽</a:t>
            </a:r>
            <a:endParaRPr/>
          </a:p>
        </p:txBody>
      </p:sp>
      <p:sp>
        <p:nvSpPr>
          <p:cNvPr id="973" name="Google Shape;973;p23"/>
          <p:cNvSpPr txBox="1"/>
          <p:nvPr/>
        </p:nvSpPr>
        <p:spPr>
          <a:xfrm>
            <a:off x="1666178" y="218502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角色頭像</a:t>
            </a:r>
            <a:endParaRPr/>
          </a:p>
        </p:txBody>
      </p:sp>
      <p:sp>
        <p:nvSpPr>
          <p:cNvPr id="974" name="Google Shape;974;p23"/>
          <p:cNvSpPr txBox="1"/>
          <p:nvPr/>
        </p:nvSpPr>
        <p:spPr>
          <a:xfrm>
            <a:off x="5486791" y="1843209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回合時間</a:t>
            </a:r>
            <a:endParaRPr/>
          </a:p>
        </p:txBody>
      </p:sp>
      <p:sp>
        <p:nvSpPr>
          <p:cNvPr id="975" name="Google Shape;975;p23"/>
          <p:cNvSpPr txBox="1"/>
          <p:nvPr/>
        </p:nvSpPr>
        <p:spPr>
          <a:xfrm>
            <a:off x="3770053" y="3361350"/>
            <a:ext cx="465189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生命值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受到攻擊減少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耗盡對手生命值即獲得勝場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4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2" name="Google Shape;9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50" y="1691202"/>
            <a:ext cx="9258300" cy="5207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3" name="Google Shape;983;p2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984" name="Google Shape;984;p2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85" name="Google Shape;985;p2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986" name="Google Shape;986;p24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987" name="Google Shape;987;p2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88" name="Google Shape;988;p2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90" name="Google Shape;990;p2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1" name="Google Shape;991;p2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92" name="Google Shape;99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2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24"/>
          <p:cNvSpPr txBox="1"/>
          <p:nvPr/>
        </p:nvSpPr>
        <p:spPr>
          <a:xfrm>
            <a:off x="4322054" y="2430677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AEAB9"/>
                </a:solidFill>
                <a:latin typeface="Calibri"/>
                <a:ea typeface="Calibri"/>
                <a:cs typeface="Calibri"/>
                <a:sym typeface="Calibri"/>
              </a:rPr>
              <a:t>勝場紀錄</a:t>
            </a:r>
            <a:endParaRPr/>
          </a:p>
        </p:txBody>
      </p:sp>
      <p:sp>
        <p:nvSpPr>
          <p:cNvPr id="996" name="Google Shape;996;p24"/>
          <p:cNvSpPr txBox="1"/>
          <p:nvPr/>
        </p:nvSpPr>
        <p:spPr>
          <a:xfrm>
            <a:off x="3373124" y="2835138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0BFCB"/>
                </a:solidFill>
                <a:latin typeface="Calibri"/>
                <a:ea typeface="Calibri"/>
                <a:cs typeface="Calibri"/>
                <a:sym typeface="Calibri"/>
              </a:rPr>
              <a:t>氣力值</a:t>
            </a:r>
            <a:endParaRPr/>
          </a:p>
        </p:txBody>
      </p:sp>
      <p:sp>
        <p:nvSpPr>
          <p:cNvPr id="997" name="Google Shape;997;p24"/>
          <p:cNvSpPr txBox="1"/>
          <p:nvPr/>
        </p:nvSpPr>
        <p:spPr>
          <a:xfrm>
            <a:off x="2167109" y="3170641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CCE5F"/>
                </a:solidFill>
                <a:latin typeface="Calibri"/>
                <a:ea typeface="Calibri"/>
                <a:cs typeface="Calibri"/>
                <a:sym typeface="Calibri"/>
              </a:rPr>
              <a:t>生命值</a:t>
            </a:r>
            <a:endParaRPr/>
          </a:p>
        </p:txBody>
      </p:sp>
      <p:sp>
        <p:nvSpPr>
          <p:cNvPr id="998" name="Google Shape;998;p24"/>
          <p:cNvSpPr txBox="1"/>
          <p:nvPr/>
        </p:nvSpPr>
        <p:spPr>
          <a:xfrm>
            <a:off x="3101004" y="6089243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48E8C"/>
                </a:solidFill>
                <a:latin typeface="Calibri"/>
                <a:ea typeface="Calibri"/>
                <a:cs typeface="Calibri"/>
                <a:sym typeface="Calibri"/>
              </a:rPr>
              <a:t>燃晶槽</a:t>
            </a:r>
            <a:endParaRPr/>
          </a:p>
        </p:txBody>
      </p:sp>
      <p:sp>
        <p:nvSpPr>
          <p:cNvPr id="999" name="Google Shape;999;p24"/>
          <p:cNvSpPr txBox="1"/>
          <p:nvPr/>
        </p:nvSpPr>
        <p:spPr>
          <a:xfrm>
            <a:off x="4104969" y="627214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EE68C"/>
                </a:solidFill>
                <a:latin typeface="Calibri"/>
                <a:ea typeface="Calibri"/>
                <a:cs typeface="Calibri"/>
                <a:sym typeface="Calibri"/>
              </a:rPr>
              <a:t>必殺技槽</a:t>
            </a:r>
            <a:endParaRPr/>
          </a:p>
        </p:txBody>
      </p:sp>
      <p:sp>
        <p:nvSpPr>
          <p:cNvPr id="1000" name="Google Shape;1000;p24"/>
          <p:cNvSpPr txBox="1"/>
          <p:nvPr/>
        </p:nvSpPr>
        <p:spPr>
          <a:xfrm>
            <a:off x="1666178" y="218502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角色頭像</a:t>
            </a:r>
            <a:endParaRPr/>
          </a:p>
        </p:txBody>
      </p:sp>
      <p:sp>
        <p:nvSpPr>
          <p:cNvPr id="1001" name="Google Shape;1001;p24"/>
          <p:cNvSpPr txBox="1"/>
          <p:nvPr/>
        </p:nvSpPr>
        <p:spPr>
          <a:xfrm>
            <a:off x="5486791" y="1843209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回合時間</a:t>
            </a:r>
            <a:endParaRPr/>
          </a:p>
        </p:txBody>
      </p:sp>
      <p:sp>
        <p:nvSpPr>
          <p:cNvPr id="1002" name="Google Shape;1002;p24"/>
          <p:cNvSpPr txBox="1"/>
          <p:nvPr/>
        </p:nvSpPr>
        <p:spPr>
          <a:xfrm>
            <a:off x="3770053" y="3361350"/>
            <a:ext cx="4651893" cy="2339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氣力值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主動消耗方式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迴避招式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發動彈刀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被動消耗方式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防禦中被攻擊（依傷害比例減少）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受到破防攻擊（直接耗盡）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被燃晶攻擊擊中（依傷害比例減少）</a:t>
            </a:r>
            <a:endParaRPr b="0" i="0" sz="20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9" name="Google Shape;10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50" y="1691202"/>
            <a:ext cx="9258300" cy="5207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0" name="Google Shape;1010;p2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011" name="Google Shape;1011;p2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012" name="Google Shape;1012;p2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013" name="Google Shape;1013;p25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014" name="Google Shape;1014;p2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015" name="Google Shape;1015;p2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7" name="Google Shape;1017;p2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8" name="Google Shape;1018;p2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19" name="Google Shape;101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2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25"/>
          <p:cNvSpPr txBox="1"/>
          <p:nvPr/>
        </p:nvSpPr>
        <p:spPr>
          <a:xfrm>
            <a:off x="4322054" y="2430677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AEAB9"/>
                </a:solidFill>
                <a:latin typeface="Calibri"/>
                <a:ea typeface="Calibri"/>
                <a:cs typeface="Calibri"/>
                <a:sym typeface="Calibri"/>
              </a:rPr>
              <a:t>勝場紀錄</a:t>
            </a:r>
            <a:endParaRPr/>
          </a:p>
        </p:txBody>
      </p:sp>
      <p:sp>
        <p:nvSpPr>
          <p:cNvPr id="1023" name="Google Shape;1023;p25"/>
          <p:cNvSpPr txBox="1"/>
          <p:nvPr/>
        </p:nvSpPr>
        <p:spPr>
          <a:xfrm>
            <a:off x="3373124" y="2835138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0BFCB"/>
                </a:solidFill>
                <a:latin typeface="Calibri"/>
                <a:ea typeface="Calibri"/>
                <a:cs typeface="Calibri"/>
                <a:sym typeface="Calibri"/>
              </a:rPr>
              <a:t>氣力值</a:t>
            </a:r>
            <a:endParaRPr/>
          </a:p>
        </p:txBody>
      </p:sp>
      <p:sp>
        <p:nvSpPr>
          <p:cNvPr id="1024" name="Google Shape;1024;p25"/>
          <p:cNvSpPr txBox="1"/>
          <p:nvPr/>
        </p:nvSpPr>
        <p:spPr>
          <a:xfrm>
            <a:off x="2167109" y="3170641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CCE5F"/>
                </a:solidFill>
                <a:latin typeface="Calibri"/>
                <a:ea typeface="Calibri"/>
                <a:cs typeface="Calibri"/>
                <a:sym typeface="Calibri"/>
              </a:rPr>
              <a:t>生命值</a:t>
            </a:r>
            <a:endParaRPr/>
          </a:p>
        </p:txBody>
      </p:sp>
      <p:sp>
        <p:nvSpPr>
          <p:cNvPr id="1025" name="Google Shape;1025;p25"/>
          <p:cNvSpPr txBox="1"/>
          <p:nvPr/>
        </p:nvSpPr>
        <p:spPr>
          <a:xfrm>
            <a:off x="3101004" y="6089243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48E8C"/>
                </a:solidFill>
                <a:latin typeface="Calibri"/>
                <a:ea typeface="Calibri"/>
                <a:cs typeface="Calibri"/>
                <a:sym typeface="Calibri"/>
              </a:rPr>
              <a:t>燃晶槽</a:t>
            </a:r>
            <a:endParaRPr/>
          </a:p>
        </p:txBody>
      </p:sp>
      <p:sp>
        <p:nvSpPr>
          <p:cNvPr id="1026" name="Google Shape;1026;p25"/>
          <p:cNvSpPr txBox="1"/>
          <p:nvPr/>
        </p:nvSpPr>
        <p:spPr>
          <a:xfrm>
            <a:off x="4104969" y="627214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EE68C"/>
                </a:solidFill>
                <a:latin typeface="Calibri"/>
                <a:ea typeface="Calibri"/>
                <a:cs typeface="Calibri"/>
                <a:sym typeface="Calibri"/>
              </a:rPr>
              <a:t>必殺技槽</a:t>
            </a:r>
            <a:endParaRPr/>
          </a:p>
        </p:txBody>
      </p:sp>
      <p:sp>
        <p:nvSpPr>
          <p:cNvPr id="1027" name="Google Shape;1027;p25"/>
          <p:cNvSpPr txBox="1"/>
          <p:nvPr/>
        </p:nvSpPr>
        <p:spPr>
          <a:xfrm>
            <a:off x="1666178" y="218502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角色頭像</a:t>
            </a:r>
            <a:endParaRPr/>
          </a:p>
        </p:txBody>
      </p:sp>
      <p:sp>
        <p:nvSpPr>
          <p:cNvPr id="1028" name="Google Shape;1028;p25"/>
          <p:cNvSpPr txBox="1"/>
          <p:nvPr/>
        </p:nvSpPr>
        <p:spPr>
          <a:xfrm>
            <a:off x="5486791" y="1843209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回合時間</a:t>
            </a:r>
            <a:endParaRPr/>
          </a:p>
        </p:txBody>
      </p:sp>
      <p:sp>
        <p:nvSpPr>
          <p:cNvPr id="1029" name="Google Shape;1029;p25"/>
          <p:cNvSpPr txBox="1"/>
          <p:nvPr/>
        </p:nvSpPr>
        <p:spPr>
          <a:xfrm>
            <a:off x="3770053" y="3361350"/>
            <a:ext cx="4651893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氣力值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收集方式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防禦與跑步等以外狀態不斷回復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耗盡時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氣力值過熱直到回滿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過熱時防禦攻擊會破防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過熱時僵硬時間為1.5倍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倒地無法受身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無法使用消耗氣力值的招式</a:t>
            </a:r>
            <a:endParaRPr b="0" i="0" sz="20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6" name="Google Shape;10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50" y="1691202"/>
            <a:ext cx="9258300" cy="5207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7" name="Google Shape;1037;p2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038" name="Google Shape;1038;p2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039" name="Google Shape;1039;p2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040" name="Google Shape;1040;p26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041" name="Google Shape;1041;p2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042" name="Google Shape;1042;p2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44" name="Google Shape;1044;p2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5" name="Google Shape;1045;p2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6" name="Google Shape;104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2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26"/>
          <p:cNvSpPr txBox="1"/>
          <p:nvPr/>
        </p:nvSpPr>
        <p:spPr>
          <a:xfrm>
            <a:off x="4322054" y="2430677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AEAB9"/>
                </a:solidFill>
                <a:latin typeface="Calibri"/>
                <a:ea typeface="Calibri"/>
                <a:cs typeface="Calibri"/>
                <a:sym typeface="Calibri"/>
              </a:rPr>
              <a:t>勝場紀錄</a:t>
            </a:r>
            <a:endParaRPr/>
          </a:p>
        </p:txBody>
      </p:sp>
      <p:sp>
        <p:nvSpPr>
          <p:cNvPr id="1050" name="Google Shape;1050;p26"/>
          <p:cNvSpPr txBox="1"/>
          <p:nvPr/>
        </p:nvSpPr>
        <p:spPr>
          <a:xfrm>
            <a:off x="3373124" y="2835138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0BFCB"/>
                </a:solidFill>
                <a:latin typeface="Calibri"/>
                <a:ea typeface="Calibri"/>
                <a:cs typeface="Calibri"/>
                <a:sym typeface="Calibri"/>
              </a:rPr>
              <a:t>氣力值</a:t>
            </a:r>
            <a:endParaRPr/>
          </a:p>
        </p:txBody>
      </p:sp>
      <p:sp>
        <p:nvSpPr>
          <p:cNvPr id="1051" name="Google Shape;1051;p26"/>
          <p:cNvSpPr txBox="1"/>
          <p:nvPr/>
        </p:nvSpPr>
        <p:spPr>
          <a:xfrm>
            <a:off x="2167109" y="3170641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CCE5F"/>
                </a:solidFill>
                <a:latin typeface="Calibri"/>
                <a:ea typeface="Calibri"/>
                <a:cs typeface="Calibri"/>
                <a:sym typeface="Calibri"/>
              </a:rPr>
              <a:t>生命值</a:t>
            </a:r>
            <a:endParaRPr/>
          </a:p>
        </p:txBody>
      </p:sp>
      <p:sp>
        <p:nvSpPr>
          <p:cNvPr id="1052" name="Google Shape;1052;p26"/>
          <p:cNvSpPr txBox="1"/>
          <p:nvPr/>
        </p:nvSpPr>
        <p:spPr>
          <a:xfrm>
            <a:off x="3101004" y="6089243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48E8C"/>
                </a:solidFill>
                <a:latin typeface="Calibri"/>
                <a:ea typeface="Calibri"/>
                <a:cs typeface="Calibri"/>
                <a:sym typeface="Calibri"/>
              </a:rPr>
              <a:t>燃晶槽</a:t>
            </a:r>
            <a:endParaRPr/>
          </a:p>
        </p:txBody>
      </p:sp>
      <p:sp>
        <p:nvSpPr>
          <p:cNvPr id="1053" name="Google Shape;1053;p26"/>
          <p:cNvSpPr txBox="1"/>
          <p:nvPr/>
        </p:nvSpPr>
        <p:spPr>
          <a:xfrm>
            <a:off x="4104969" y="627214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EE68C"/>
                </a:solidFill>
                <a:latin typeface="Calibri"/>
                <a:ea typeface="Calibri"/>
                <a:cs typeface="Calibri"/>
                <a:sym typeface="Calibri"/>
              </a:rPr>
              <a:t>必殺技槽</a:t>
            </a:r>
            <a:endParaRPr/>
          </a:p>
        </p:txBody>
      </p:sp>
      <p:sp>
        <p:nvSpPr>
          <p:cNvPr id="1054" name="Google Shape;1054;p26"/>
          <p:cNvSpPr txBox="1"/>
          <p:nvPr/>
        </p:nvSpPr>
        <p:spPr>
          <a:xfrm>
            <a:off x="1666178" y="218502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角色頭像</a:t>
            </a:r>
            <a:endParaRPr/>
          </a:p>
        </p:txBody>
      </p:sp>
      <p:sp>
        <p:nvSpPr>
          <p:cNvPr id="1055" name="Google Shape;1055;p26"/>
          <p:cNvSpPr txBox="1"/>
          <p:nvPr/>
        </p:nvSpPr>
        <p:spPr>
          <a:xfrm>
            <a:off x="5486791" y="1843209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回合時間</a:t>
            </a:r>
            <a:endParaRPr/>
          </a:p>
        </p:txBody>
      </p:sp>
      <p:sp>
        <p:nvSpPr>
          <p:cNvPr id="1056" name="Google Shape;1056;p26"/>
          <p:cNvSpPr txBox="1"/>
          <p:nvPr/>
        </p:nvSpPr>
        <p:spPr>
          <a:xfrm>
            <a:off x="3770053" y="3361350"/>
            <a:ext cx="4651893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燃晶槽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收集方式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受到或防禦攻擊時依傷害比例增加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反擊或彈刀成功依傷害比例增加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消耗方式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滿足觸發量使用銃技或相關招式就會按需求消耗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部分必殺技在擁有燃晶能量時可追加額外效果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27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2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3" name="Google Shape;10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50" y="1691202"/>
            <a:ext cx="9258300" cy="5207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4" name="Google Shape;1064;p2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065" name="Google Shape;1065;p2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066" name="Google Shape;1066;p2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067" name="Google Shape;1067;p27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068" name="Google Shape;1068;p2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069" name="Google Shape;1069;p2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71" name="Google Shape;1071;p2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2" name="Google Shape;1072;p2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73" name="Google Shape;107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27"/>
          <p:cNvSpPr txBox="1"/>
          <p:nvPr/>
        </p:nvSpPr>
        <p:spPr>
          <a:xfrm>
            <a:off x="4322054" y="2430677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AEAB9"/>
                </a:solidFill>
                <a:latin typeface="Calibri"/>
                <a:ea typeface="Calibri"/>
                <a:cs typeface="Calibri"/>
                <a:sym typeface="Calibri"/>
              </a:rPr>
              <a:t>勝場紀錄</a:t>
            </a:r>
            <a:endParaRPr/>
          </a:p>
        </p:txBody>
      </p:sp>
      <p:sp>
        <p:nvSpPr>
          <p:cNvPr id="1077" name="Google Shape;1077;p27"/>
          <p:cNvSpPr txBox="1"/>
          <p:nvPr/>
        </p:nvSpPr>
        <p:spPr>
          <a:xfrm>
            <a:off x="3373124" y="2835138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0BFCB"/>
                </a:solidFill>
                <a:latin typeface="Calibri"/>
                <a:ea typeface="Calibri"/>
                <a:cs typeface="Calibri"/>
                <a:sym typeface="Calibri"/>
              </a:rPr>
              <a:t>氣力值</a:t>
            </a:r>
            <a:endParaRPr/>
          </a:p>
        </p:txBody>
      </p:sp>
      <p:sp>
        <p:nvSpPr>
          <p:cNvPr id="1078" name="Google Shape;1078;p27"/>
          <p:cNvSpPr txBox="1"/>
          <p:nvPr/>
        </p:nvSpPr>
        <p:spPr>
          <a:xfrm>
            <a:off x="2167109" y="3170641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CCE5F"/>
                </a:solidFill>
                <a:latin typeface="Calibri"/>
                <a:ea typeface="Calibri"/>
                <a:cs typeface="Calibri"/>
                <a:sym typeface="Calibri"/>
              </a:rPr>
              <a:t>生命值</a:t>
            </a:r>
            <a:endParaRPr/>
          </a:p>
        </p:txBody>
      </p:sp>
      <p:sp>
        <p:nvSpPr>
          <p:cNvPr id="1079" name="Google Shape;1079;p27"/>
          <p:cNvSpPr txBox="1"/>
          <p:nvPr/>
        </p:nvSpPr>
        <p:spPr>
          <a:xfrm>
            <a:off x="3101004" y="6089243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48E8C"/>
                </a:solidFill>
                <a:latin typeface="Calibri"/>
                <a:ea typeface="Calibri"/>
                <a:cs typeface="Calibri"/>
                <a:sym typeface="Calibri"/>
              </a:rPr>
              <a:t>燃晶槽</a:t>
            </a:r>
            <a:endParaRPr/>
          </a:p>
        </p:txBody>
      </p:sp>
      <p:sp>
        <p:nvSpPr>
          <p:cNvPr id="1080" name="Google Shape;1080;p27"/>
          <p:cNvSpPr txBox="1"/>
          <p:nvPr/>
        </p:nvSpPr>
        <p:spPr>
          <a:xfrm>
            <a:off x="4104969" y="627214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EE68C"/>
                </a:solidFill>
                <a:latin typeface="Calibri"/>
                <a:ea typeface="Calibri"/>
                <a:cs typeface="Calibri"/>
                <a:sym typeface="Calibri"/>
              </a:rPr>
              <a:t>必殺技槽</a:t>
            </a:r>
            <a:endParaRPr/>
          </a:p>
        </p:txBody>
      </p:sp>
      <p:sp>
        <p:nvSpPr>
          <p:cNvPr id="1081" name="Google Shape;1081;p27"/>
          <p:cNvSpPr txBox="1"/>
          <p:nvPr/>
        </p:nvSpPr>
        <p:spPr>
          <a:xfrm>
            <a:off x="1666178" y="2185026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角色頭像</a:t>
            </a:r>
            <a:endParaRPr/>
          </a:p>
        </p:txBody>
      </p:sp>
      <p:sp>
        <p:nvSpPr>
          <p:cNvPr id="1082" name="Google Shape;1082;p27"/>
          <p:cNvSpPr txBox="1"/>
          <p:nvPr/>
        </p:nvSpPr>
        <p:spPr>
          <a:xfrm>
            <a:off x="5486791" y="1843209"/>
            <a:ext cx="5039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回合時間</a:t>
            </a:r>
            <a:endParaRPr/>
          </a:p>
        </p:txBody>
      </p:sp>
      <p:sp>
        <p:nvSpPr>
          <p:cNvPr id="1083" name="Google Shape;1083;p27"/>
          <p:cNvSpPr txBox="1"/>
          <p:nvPr/>
        </p:nvSpPr>
        <p:spPr>
          <a:xfrm>
            <a:off x="3770053" y="3361350"/>
            <a:ext cx="4651893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必殺技槽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收集方式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擊中對手時依傷害比例增加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反擊或彈刀成功依傷害比例增加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消耗方式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⮚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消耗一半必殺技槽施放必殺技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28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089" name="Google Shape;1089;p2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28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096" name="Google Shape;1096;p2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28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104" name="Google Shape;1104;p2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114" name="Google Shape;1114;p2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124" name="Google Shape;1124;p2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26" name="Google Shape;1126;p28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7" name="Google Shape;1127;p28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8" name="Google Shape;1128;p2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9" name="Google Shape;11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28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28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3" name="Google Shape;1133;p28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134" name="Google Shape;1134;p28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135" name="Google Shape;1135;p28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136" name="Google Shape;1136;p28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137" name="Google Shape;1137;p28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1138" name="Google Shape;1138;p28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8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8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8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8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8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8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8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8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8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8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8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8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8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8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8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8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8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2" name="Google Shape;1172;p28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8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8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8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8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8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8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1184" name="Google Shape;1184;p28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5" name="Google Shape;1185;p28"/>
          <p:cNvSpPr/>
          <p:nvPr/>
        </p:nvSpPr>
        <p:spPr>
          <a:xfrm>
            <a:off x="1697550" y="3233740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29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191" name="Google Shape;1191;p2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7" name="Google Shape;1197;p29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198" name="Google Shape;1198;p2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29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206" name="Google Shape;1206;p2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5" name="Google Shape;1215;p29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216" name="Google Shape;1216;p2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29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226" name="Google Shape;1226;p2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28" name="Google Shape;1228;p29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9" name="Google Shape;1229;p29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0" name="Google Shape;1230;p2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1" name="Google Shape;12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29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29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235" name="Google Shape;1235;p29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236" name="Google Shape;1236;p29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237" name="Google Shape;1237;p29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238" name="Google Shape;1238;p29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39" name="Google Shape;1239;p29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29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故事背景－序章</a:t>
            </a:r>
            <a:endParaRPr/>
          </a:p>
        </p:txBody>
      </p:sp>
      <p:sp>
        <p:nvSpPr>
          <p:cNvPr id="1241" name="Google Shape;1241;p29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意外發現的能源使人類的科技得到了突飛猛進的發展</a:t>
            </a:r>
            <a:endParaRPr/>
          </a:p>
        </p:txBody>
      </p:sp>
      <p:grpSp>
        <p:nvGrpSpPr>
          <p:cNvPr id="1242" name="Google Shape;1242;p29"/>
          <p:cNvGrpSpPr/>
          <p:nvPr/>
        </p:nvGrpSpPr>
        <p:grpSpPr>
          <a:xfrm>
            <a:off x="3327008" y="1672812"/>
            <a:ext cx="5542430" cy="3465787"/>
            <a:chOff x="0" y="12569"/>
            <a:chExt cx="5542430" cy="3465787"/>
          </a:xfrm>
        </p:grpSpPr>
        <p:sp>
          <p:nvSpPr>
            <p:cNvPr id="1243" name="Google Shape;1243;p29"/>
            <p:cNvSpPr/>
            <p:nvPr/>
          </p:nvSpPr>
          <p:spPr>
            <a:xfrm>
              <a:off x="0" y="12569"/>
              <a:ext cx="5542430" cy="655200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9"/>
            <p:cNvSpPr txBox="1"/>
            <p:nvPr/>
          </p:nvSpPr>
          <p:spPr>
            <a:xfrm>
              <a:off x="31984" y="44553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200年前：發現燃晶</a:t>
              </a: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0" y="667769"/>
              <a:ext cx="5542430" cy="13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9"/>
            <p:cNvSpPr txBox="1"/>
            <p:nvPr/>
          </p:nvSpPr>
          <p:spPr>
            <a:xfrm>
              <a:off x="0" y="667769"/>
              <a:ext cx="5542430" cy="13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759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人類挖掘到巨大遺跡，從中找到大量燃晶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燃晶常因不明原因爆炸，被列為危險能源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於發現兩個月後成立研究組織研究燃晶</a:t>
              </a: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0" y="1971869"/>
              <a:ext cx="5542430" cy="655200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9"/>
            <p:cNvSpPr txBox="1"/>
            <p:nvPr/>
          </p:nvSpPr>
          <p:spPr>
            <a:xfrm>
              <a:off x="31984" y="2003853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180年前：燃晶用於民生</a:t>
              </a: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0" y="2627069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9"/>
            <p:cNvSpPr txBox="1"/>
            <p:nvPr/>
          </p:nvSpPr>
          <p:spPr>
            <a:xfrm>
              <a:off x="0" y="2627069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759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燃晶大量用於工業及軍事用途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加工過穩定的燃晶開始用於家用電與交通工具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電腦 外框" id="245" name="Google Shape;24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6364" y="2370680"/>
            <a:ext cx="4132934" cy="413293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" name="Google Shape;247;p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48" name="Google Shape;248;p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49" name="Google Shape;249;p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50" name="Google Shape;250;p3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51" name="Google Shape;251;p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52" name="Google Shape;252;p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4" name="Google Shape;254;p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6" name="Google Shape;2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3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p3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遊戲規格</a:t>
            </a:r>
            <a:endParaRPr/>
          </a:p>
        </p:txBody>
      </p:sp>
      <p:sp>
        <p:nvSpPr>
          <p:cNvPr id="261" name="Google Shape;261;p3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運行平台：PC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作業系統：Win 10／11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遊戲類型：3D橫版格鬥遊戲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遊戲人數：1~2人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操控設備：鍵盤、搖桿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角色／地圖數量：4位／4張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5" name="Google Shape;1255;p30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256" name="Google Shape;1256;p3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30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263" name="Google Shape;1263;p3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30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271" name="Google Shape;1271;p3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30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281" name="Google Shape;1281;p3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0" name="Google Shape;1290;p30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291" name="Google Shape;1291;p3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93" name="Google Shape;1293;p30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4" name="Google Shape;1294;p30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5" name="Google Shape;1295;p3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6" name="Google Shape;12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30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9" name="Google Shape;1299;p30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300" name="Google Shape;1300;p30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301" name="Google Shape;1301;p30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02" name="Google Shape;1302;p30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303" name="Google Shape;1303;p30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04" name="Google Shape;1304;p30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30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故事背景－序章</a:t>
            </a:r>
            <a:endParaRPr/>
          </a:p>
        </p:txBody>
      </p:sp>
      <p:sp>
        <p:nvSpPr>
          <p:cNvPr id="1306" name="Google Shape;1306;p30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外星種族開始阻撓地球的發展，最後入侵地球殲滅文明</a:t>
            </a:r>
            <a:endParaRPr/>
          </a:p>
        </p:txBody>
      </p:sp>
      <p:grpSp>
        <p:nvGrpSpPr>
          <p:cNvPr id="1307" name="Google Shape;1307;p30"/>
          <p:cNvGrpSpPr/>
          <p:nvPr/>
        </p:nvGrpSpPr>
        <p:grpSpPr>
          <a:xfrm>
            <a:off x="3327008" y="1678033"/>
            <a:ext cx="5542430" cy="4247775"/>
            <a:chOff x="0" y="17790"/>
            <a:chExt cx="5542430" cy="4247775"/>
          </a:xfrm>
        </p:grpSpPr>
        <p:sp>
          <p:nvSpPr>
            <p:cNvPr id="1308" name="Google Shape;1308;p30"/>
            <p:cNvSpPr/>
            <p:nvPr/>
          </p:nvSpPr>
          <p:spPr>
            <a:xfrm>
              <a:off x="0" y="17790"/>
              <a:ext cx="5542430" cy="655200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0"/>
            <p:cNvSpPr txBox="1"/>
            <p:nvPr/>
          </p:nvSpPr>
          <p:spPr>
            <a:xfrm>
              <a:off x="31984" y="49774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175年前：外星種族注意到地球</a:t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 txBox="1"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759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外星種族注意到地球使用的燃晶能源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人類開始密集收到外星種族發送的警告訊號</a:t>
              </a: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0" y="1524277"/>
              <a:ext cx="5542430" cy="655200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0"/>
            <p:cNvSpPr txBox="1"/>
            <p:nvPr/>
          </p:nvSpPr>
          <p:spPr>
            <a:xfrm>
              <a:off x="31984" y="1556261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65年前：地球遭受入侵</a:t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 txBox="1"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759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外星種族飛船抵達地球，宣告佔領地球燃晶能源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因語言不同無法溝通，人類試圖抵禦外星生物</a:t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0" y="3030765"/>
              <a:ext cx="5542430" cy="655200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 txBox="1"/>
            <p:nvPr/>
          </p:nvSpPr>
          <p:spPr>
            <a:xfrm>
              <a:off x="31984" y="3062749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62年前：文明殲滅</a:t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0"/>
            <p:cNvSpPr txBox="1"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759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人類文明受外星種族殲滅，新文明誕生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oogle Shape;1324;p31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325" name="Google Shape;1325;p3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31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332" name="Google Shape;1332;p3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3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31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340" name="Google Shape;1340;p3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9" name="Google Shape;1349;p31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350" name="Google Shape;1350;p3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31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360" name="Google Shape;1360;p3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2" name="Google Shape;1362;p31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3" name="Google Shape;1363;p31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4" name="Google Shape;1364;p3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5" name="Google Shape;13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31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8" name="Google Shape;1368;p31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369" name="Google Shape;1369;p31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370" name="Google Shape;1370;p31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71" name="Google Shape;1371;p31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372" name="Google Shape;1372;p31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73" name="Google Shape;1373;p31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31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故事背景－序章</a:t>
            </a:r>
            <a:endParaRPr/>
          </a:p>
        </p:txBody>
      </p:sp>
      <p:sp>
        <p:nvSpPr>
          <p:cNvPr id="1375" name="Google Shape;1375;p31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人類像是成為了外星種族的奴隸一般</a:t>
            </a:r>
            <a:endParaRPr/>
          </a:p>
        </p:txBody>
      </p:sp>
      <p:grpSp>
        <p:nvGrpSpPr>
          <p:cNvPr id="1376" name="Google Shape;1376;p31"/>
          <p:cNvGrpSpPr/>
          <p:nvPr/>
        </p:nvGrpSpPr>
        <p:grpSpPr>
          <a:xfrm>
            <a:off x="3327008" y="1678033"/>
            <a:ext cx="5542430" cy="4247775"/>
            <a:chOff x="0" y="17790"/>
            <a:chExt cx="5542430" cy="4247775"/>
          </a:xfrm>
        </p:grpSpPr>
        <p:sp>
          <p:nvSpPr>
            <p:cNvPr id="1377" name="Google Shape;1377;p31"/>
            <p:cNvSpPr/>
            <p:nvPr/>
          </p:nvSpPr>
          <p:spPr>
            <a:xfrm>
              <a:off x="0" y="17790"/>
              <a:ext cx="5542430" cy="655200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1"/>
            <p:cNvSpPr txBox="1"/>
            <p:nvPr/>
          </p:nvSpPr>
          <p:spPr>
            <a:xfrm>
              <a:off x="31984" y="49774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60年前：工業急遽發展</a:t>
              </a: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1"/>
            <p:cNvSpPr txBox="1"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759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由外星種族統治且掌握燃晶能源的地球快速發展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大量工業建築遍布全球</a:t>
              </a: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0" y="1524277"/>
              <a:ext cx="5542430" cy="655200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1"/>
            <p:cNvSpPr txBox="1"/>
            <p:nvPr/>
          </p:nvSpPr>
          <p:spPr>
            <a:xfrm>
              <a:off x="31984" y="1556261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45年前：崇尚派成立</a:t>
              </a: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1"/>
            <p:cNvSpPr txBox="1"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759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人類大部分已服從外星生物，並成立信仰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平民建築形式朝歐式建築發展</a:t>
              </a: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0" y="3030765"/>
              <a:ext cx="5542430" cy="655200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1"/>
            <p:cNvSpPr txBox="1"/>
            <p:nvPr/>
          </p:nvSpPr>
          <p:spPr>
            <a:xfrm>
              <a:off x="31984" y="3062749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20年前：燃晶研究機構成立</a:t>
              </a: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1"/>
            <p:cNvSpPr txBox="1"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759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少數人類組成了秘密燃晶研究組織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3" name="Google Shape;1393;p32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394" name="Google Shape;1394;p3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32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401" name="Google Shape;1401;p3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32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409" name="Google Shape;1409;p3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3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3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8" name="Google Shape;1418;p32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419" name="Google Shape;1419;p3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3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32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429" name="Google Shape;1429;p3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31" name="Google Shape;1431;p32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2" name="Google Shape;1432;p32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3" name="Google Shape;1433;p3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4" name="Google Shape;143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32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7" name="Google Shape;1437;p32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438" name="Google Shape;1438;p32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439" name="Google Shape;1439;p32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440" name="Google Shape;1440;p32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441" name="Google Shape;1441;p32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42" name="Google Shape;1442;p32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32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故事背景－序章</a:t>
            </a:r>
            <a:endParaRPr/>
          </a:p>
        </p:txBody>
      </p:sp>
      <p:sp>
        <p:nvSpPr>
          <p:cNvPr id="1444" name="Google Shape;1444;p32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不知是外星種族開始重視人權，還只是等著看好戲</a:t>
            </a:r>
            <a:endParaRPr/>
          </a:p>
        </p:txBody>
      </p:sp>
      <p:grpSp>
        <p:nvGrpSpPr>
          <p:cNvPr id="1445" name="Google Shape;1445;p32"/>
          <p:cNvGrpSpPr/>
          <p:nvPr/>
        </p:nvGrpSpPr>
        <p:grpSpPr>
          <a:xfrm>
            <a:off x="3327008" y="1678033"/>
            <a:ext cx="5542430" cy="4247775"/>
            <a:chOff x="0" y="17790"/>
            <a:chExt cx="5542430" cy="4247775"/>
          </a:xfrm>
        </p:grpSpPr>
        <p:sp>
          <p:nvSpPr>
            <p:cNvPr id="1446" name="Google Shape;1446;p32"/>
            <p:cNvSpPr/>
            <p:nvPr/>
          </p:nvSpPr>
          <p:spPr>
            <a:xfrm>
              <a:off x="0" y="17790"/>
              <a:ext cx="5542430" cy="655200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2"/>
            <p:cNvSpPr txBox="1"/>
            <p:nvPr/>
          </p:nvSpPr>
          <p:spPr>
            <a:xfrm>
              <a:off x="31984" y="49774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8年前：外星種族大量遷離</a:t>
              </a: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2"/>
            <p:cNvSpPr txBox="1"/>
            <p:nvPr/>
          </p:nvSpPr>
          <p:spPr>
            <a:xfrm>
              <a:off x="0" y="672990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759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部分執行權開始轉向崇尚派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地球上外星種族減少，為身分增加不少宗教色彩</a:t>
              </a: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0" y="1524277"/>
              <a:ext cx="5542430" cy="655200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2"/>
            <p:cNvSpPr txBox="1"/>
            <p:nvPr/>
          </p:nvSpPr>
          <p:spPr>
            <a:xfrm>
              <a:off x="31984" y="1556261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1年前：政權正式轉移人類</a:t>
              </a: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2"/>
            <p:cNvSpPr txBox="1"/>
            <p:nvPr/>
          </p:nvSpPr>
          <p:spPr>
            <a:xfrm>
              <a:off x="0" y="2179478"/>
              <a:ext cx="5542430" cy="8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759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外星種族宣布放寬統治並成立燃晶學院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外星種族要求崇尚派不得干涉其他勢力存在</a:t>
              </a: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0" y="3030765"/>
              <a:ext cx="5542430" cy="655200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2"/>
            <p:cNvSpPr txBox="1"/>
            <p:nvPr/>
          </p:nvSpPr>
          <p:spPr>
            <a:xfrm>
              <a:off x="31984" y="3062749"/>
              <a:ext cx="5478462" cy="59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1個月前：反抗派正式成立</a:t>
              </a: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2"/>
            <p:cNvSpPr txBox="1"/>
            <p:nvPr/>
          </p:nvSpPr>
          <p:spPr>
            <a:xfrm>
              <a:off x="0" y="3685965"/>
              <a:ext cx="554243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75950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icrosoft JhengHei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許多人類開始思考自己的存在與立場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2" name="Google Shape;1462;p33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463" name="Google Shape;1463;p33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9" name="Google Shape;1469;p33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470" name="Google Shape;1470;p33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7" name="Google Shape;1477;p33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478" name="Google Shape;1478;p33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33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488" name="Google Shape;1488;p33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7" name="Google Shape;1497;p33"/>
          <p:cNvGrpSpPr/>
          <p:nvPr/>
        </p:nvGrpSpPr>
        <p:grpSpPr>
          <a:xfrm>
            <a:off x="0" y="0"/>
            <a:ext cx="2320014" cy="8331200"/>
            <a:chOff x="-4813" y="-3867"/>
            <a:chExt cx="10111339" cy="3259829"/>
          </a:xfrm>
        </p:grpSpPr>
        <p:sp>
          <p:nvSpPr>
            <p:cNvPr id="1498" name="Google Shape;1498;p3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00" name="Google Shape;1500;p33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1" name="Google Shape;1501;p33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2" name="Google Shape;1502;p3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3" name="Google Shape;15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33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6" name="Google Shape;1506;p33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507" name="Google Shape;1507;p33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508" name="Google Shape;1508;p33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509" name="Google Shape;1509;p33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510" name="Google Shape;1510;p33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11" name="Google Shape;1511;p33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33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故事背景－場景與事件</a:t>
            </a:r>
            <a:endParaRPr/>
          </a:p>
        </p:txBody>
      </p:sp>
      <p:sp>
        <p:nvSpPr>
          <p:cNvPr id="1513" name="Google Shape;1513;p33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進入遊戲的主要章節</a:t>
            </a:r>
            <a:endParaRPr/>
          </a:p>
        </p:txBody>
      </p:sp>
      <p:grpSp>
        <p:nvGrpSpPr>
          <p:cNvPr id="1514" name="Google Shape;1514;p33"/>
          <p:cNvGrpSpPr/>
          <p:nvPr/>
        </p:nvGrpSpPr>
        <p:grpSpPr>
          <a:xfrm>
            <a:off x="3327008" y="1661590"/>
            <a:ext cx="5542430" cy="4280660"/>
            <a:chOff x="0" y="1347"/>
            <a:chExt cx="5542430" cy="4280660"/>
          </a:xfrm>
        </p:grpSpPr>
        <p:sp>
          <p:nvSpPr>
            <p:cNvPr id="1515" name="Google Shape;1515;p33"/>
            <p:cNvSpPr/>
            <p:nvPr/>
          </p:nvSpPr>
          <p:spPr>
            <a:xfrm>
              <a:off x="0" y="1347"/>
              <a:ext cx="5542430" cy="357581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3"/>
            <p:cNvSpPr txBox="1"/>
            <p:nvPr/>
          </p:nvSpPr>
          <p:spPr>
            <a:xfrm>
              <a:off x="17456" y="18803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市集與住宅區</a:t>
              </a: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0" y="358929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3"/>
            <p:cNvSpPr txBox="1"/>
            <p:nvPr/>
          </p:nvSpPr>
          <p:spPr>
            <a:xfrm>
              <a:off x="0" y="358929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300" lIns="175950" spcFirstLastPara="1" rIns="113775" wrap="square" tIns="203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icrosoft JhengHei"/>
                <a:buChar char="•"/>
              </a:pPr>
              <a:r>
                <a:rPr b="0" i="0" lang="zh-TW" sz="16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崇尚派與反抗派的首次交戰地點</a:t>
              </a: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0" y="714791"/>
              <a:ext cx="5542430" cy="357581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3"/>
            <p:cNvSpPr txBox="1"/>
            <p:nvPr/>
          </p:nvSpPr>
          <p:spPr>
            <a:xfrm>
              <a:off x="17456" y="732247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主城城堡中</a:t>
              </a: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0" y="1072372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3"/>
            <p:cNvSpPr txBox="1"/>
            <p:nvPr/>
          </p:nvSpPr>
          <p:spPr>
            <a:xfrm>
              <a:off x="0" y="1072372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300" lIns="175950" spcFirstLastPara="1" rIns="113775" wrap="square" tIns="203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icrosoft JhengHei"/>
                <a:buChar char="•"/>
              </a:pPr>
              <a:r>
                <a:rPr b="0" i="0" lang="zh-TW" sz="16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反抗派闖入挑釁崇尚派</a:t>
              </a: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0" y="1428234"/>
              <a:ext cx="5542430" cy="357581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3"/>
            <p:cNvSpPr txBox="1"/>
            <p:nvPr/>
          </p:nvSpPr>
          <p:spPr>
            <a:xfrm>
              <a:off x="17456" y="1445690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訓練場</a:t>
              </a: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0" y="1785815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3"/>
            <p:cNvSpPr txBox="1"/>
            <p:nvPr/>
          </p:nvSpPr>
          <p:spPr>
            <a:xfrm>
              <a:off x="0" y="1785815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300" lIns="175950" spcFirstLastPara="1" rIns="113775" wrap="square" tIns="203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icrosoft JhengHei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由崇尚派與反抗派共同管理，平時的訓練場所</a:t>
              </a: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0" y="2141678"/>
              <a:ext cx="5542430" cy="357581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3"/>
            <p:cNvSpPr txBox="1"/>
            <p:nvPr/>
          </p:nvSpPr>
          <p:spPr>
            <a:xfrm>
              <a:off x="17456" y="2159134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鬥技場</a:t>
              </a:r>
              <a:endParaRPr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0" y="2499259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3"/>
            <p:cNvSpPr txBox="1"/>
            <p:nvPr/>
          </p:nvSpPr>
          <p:spPr>
            <a:xfrm>
              <a:off x="0" y="2499259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300" lIns="175950" spcFirstLastPara="1" rIns="113775" wrap="square" tIns="203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icrosoft JhengHei"/>
                <a:buChar char="•"/>
              </a:pPr>
              <a:r>
                <a:rPr b="0" i="0" lang="zh-TW" sz="16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常有來自各領域的燃晶技師切磋技藝</a:t>
              </a: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>
              <a:off x="0" y="2855121"/>
              <a:ext cx="5542430" cy="357581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3"/>
            <p:cNvSpPr txBox="1"/>
            <p:nvPr/>
          </p:nvSpPr>
          <p:spPr>
            <a:xfrm>
              <a:off x="17456" y="2872577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燃晶學院</a:t>
              </a: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0" y="3212702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3"/>
            <p:cNvSpPr txBox="1"/>
            <p:nvPr/>
          </p:nvSpPr>
          <p:spPr>
            <a:xfrm>
              <a:off x="0" y="3212702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300" lIns="175950" spcFirstLastPara="1" rIns="113775" wrap="square" tIns="203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icrosoft JhengHei"/>
                <a:buChar char="•"/>
              </a:pPr>
              <a:r>
                <a:rPr b="0" i="0" lang="zh-TW" sz="16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因反抗派的介入，隸屬崇尚派的學院產生動盪</a:t>
              </a:r>
              <a:endParaRPr/>
            </a:p>
          </p:txBody>
        </p:sp>
        <p:sp>
          <p:nvSpPr>
            <p:cNvPr id="1535" name="Google Shape;1535;p33"/>
            <p:cNvSpPr/>
            <p:nvPr/>
          </p:nvSpPr>
          <p:spPr>
            <a:xfrm>
              <a:off x="0" y="3568564"/>
              <a:ext cx="5542430" cy="357581"/>
            </a:xfrm>
            <a:prstGeom prst="roundRect">
              <a:avLst>
                <a:gd fmla="val 16667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3"/>
            <p:cNvSpPr txBox="1"/>
            <p:nvPr/>
          </p:nvSpPr>
          <p:spPr>
            <a:xfrm>
              <a:off x="17456" y="3586020"/>
              <a:ext cx="5507518" cy="322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Microsoft JhengHei"/>
                <a:buNone/>
              </a:pPr>
              <a:r>
                <a:rPr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地鐵</a:t>
              </a: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>
              <a:off x="0" y="3926145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3"/>
            <p:cNvSpPr txBox="1"/>
            <p:nvPr/>
          </p:nvSpPr>
          <p:spPr>
            <a:xfrm>
              <a:off x="0" y="3926145"/>
              <a:ext cx="5542430" cy="35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300" lIns="175950" spcFirstLastPara="1" rIns="113775" wrap="square" tIns="203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icrosoft JhengHei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因發現第三方的秘密入口而交戰之處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oogle Shape;1543;p34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544" name="Google Shape;1544;p3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0" name="Google Shape;1550;p34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551" name="Google Shape;1551;p3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8" name="Google Shape;1558;p34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559" name="Google Shape;1559;p3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8" name="Google Shape;1568;p34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569" name="Google Shape;1569;p3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8" name="Google Shape;1578;p34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579" name="Google Shape;1579;p3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81" name="Google Shape;1581;p34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2" name="Google Shape;1582;p34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3" name="Google Shape;1583;p3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4" name="Google Shape;15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34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34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8" name="Google Shape;1588;p34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589" name="Google Shape;1589;p34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590" name="Google Shape;1590;p34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591" name="Google Shape;1591;p34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592" name="Google Shape;1592;p34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1593" name="Google Shape;1593;p34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4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4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4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4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4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4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4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4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4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4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4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4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4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4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4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4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4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4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4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4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4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4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4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1639" name="Google Shape;1639;p34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0" name="Google Shape;1640;p34"/>
          <p:cNvSpPr/>
          <p:nvPr/>
        </p:nvSpPr>
        <p:spPr>
          <a:xfrm>
            <a:off x="3951416" y="3233740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3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3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3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8" name="Google Shape;1648;p3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649" name="Google Shape;1649;p3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650" name="Google Shape;1650;p3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651" name="Google Shape;1651;p35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652" name="Google Shape;1652;p3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653" name="Google Shape;1653;p3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3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55" name="Google Shape;1655;p3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6" name="Google Shape;1656;p3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57" name="Google Shape;165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3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0" name="Google Shape;166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7970" y="1954911"/>
            <a:ext cx="5403202" cy="4676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1" name="Google Shape;1661;p3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2" name="Google Shape;1662;p35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場景設計</a:t>
            </a:r>
            <a:endParaRPr/>
          </a:p>
        </p:txBody>
      </p:sp>
      <p:sp>
        <p:nvSpPr>
          <p:cNvPr id="1663" name="Google Shape;1663;p35"/>
          <p:cNvSpPr txBox="1"/>
          <p:nvPr/>
        </p:nvSpPr>
        <p:spPr>
          <a:xfrm>
            <a:off x="1444107" y="3732839"/>
            <a:ext cx="503903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高科技中古世界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外星種族統治現今人類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重新建構的文明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燃晶為主要能源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3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3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3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1" name="Google Shape;1671;p3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672" name="Google Shape;1672;p3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673" name="Google Shape;1673;p3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674" name="Google Shape;1674;p36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675" name="Google Shape;1675;p3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676" name="Google Shape;1676;p3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78" name="Google Shape;1678;p3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9" name="Google Shape;1679;p3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0" name="Google Shape;168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3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3" name="Google Shape;1683;p3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4" name="Google Shape;1684;p36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場景設計</a:t>
            </a:r>
            <a:endParaRPr/>
          </a:p>
        </p:txBody>
      </p:sp>
      <p:sp>
        <p:nvSpPr>
          <p:cNvPr id="1685" name="Google Shape;1685;p36"/>
          <p:cNvSpPr txBox="1"/>
          <p:nvPr/>
        </p:nvSpPr>
        <p:spPr>
          <a:xfrm>
            <a:off x="1444107" y="3732839"/>
            <a:ext cx="503903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工業結構歐式建築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民間因信仰產生特殊建築形式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為加速發展多採用工業結構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能承受燃晶波及的安全材質</a:t>
            </a:r>
            <a:endParaRPr/>
          </a:p>
        </p:txBody>
      </p:sp>
      <p:pic>
        <p:nvPicPr>
          <p:cNvPr id="1686" name="Google Shape;168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1455" y="2943412"/>
            <a:ext cx="5096600" cy="2866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1" name="Google Shape;1691;p37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692" name="Google Shape;1692;p3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37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699" name="Google Shape;1699;p3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6" name="Google Shape;1706;p37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707" name="Google Shape;1707;p3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6" name="Google Shape;1716;p37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717" name="Google Shape;1717;p3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6" name="Google Shape;1726;p37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727" name="Google Shape;1727;p3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29" name="Google Shape;1729;p37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0" name="Google Shape;1730;p37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1" name="Google Shape;1731;p3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2" name="Google Shape;17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37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37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6" name="Google Shape;1736;p37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737" name="Google Shape;1737;p37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738" name="Google Shape;1738;p37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739" name="Google Shape;1739;p37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740" name="Google Shape;1740;p37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1741" name="Google Shape;1741;p37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7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7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7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7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7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7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7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7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7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7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7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7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7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7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7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7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7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7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7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7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7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7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7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1787" name="Google Shape;1787;p37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8" name="Google Shape;1788;p37"/>
          <p:cNvSpPr/>
          <p:nvPr/>
        </p:nvSpPr>
        <p:spPr>
          <a:xfrm>
            <a:off x="6204421" y="3233740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38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794" name="Google Shape;1794;p3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0" name="Google Shape;1800;p38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801" name="Google Shape;1801;p3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8" name="Google Shape;1808;p38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809" name="Google Shape;1809;p3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8" name="Google Shape;1818;p38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819" name="Google Shape;1819;p3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8" name="Google Shape;1828;p3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3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0" name="Google Shape;1830;p38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31" name="Google Shape;1831;p3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32" name="Google Shape;1832;p3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33" name="Google Shape;1833;p38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834" name="Google Shape;1834;p3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35" name="Google Shape;1835;p3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37" name="Google Shape;1837;p3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8" name="Google Shape;1838;p3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39" name="Google Shape;183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3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p38"/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角色設定</a:t>
            </a:r>
            <a:endParaRPr/>
          </a:p>
        </p:txBody>
      </p:sp>
      <p:cxnSp>
        <p:nvCxnSpPr>
          <p:cNvPr id="1843" name="Google Shape;1843;p3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44" name="Google Shape;184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601" y="2940435"/>
            <a:ext cx="3775550" cy="5636611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38"/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崇尚派先鋒</a:t>
            </a:r>
            <a:endParaRPr/>
          </a:p>
        </p:txBody>
      </p:sp>
      <p:sp>
        <p:nvSpPr>
          <p:cNvPr id="1846" name="Google Shape;1846;p38"/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性別／身高／體重：女／165cm／48kg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派別／身分：崇尚派／戰鬥先鋒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角色定位：輕巧型角色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使用武器：單手刀銃（銃刃）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血量／氣力值／燃晶消耗率：200／100／25%</a:t>
            </a:r>
            <a:endParaRPr/>
          </a:p>
        </p:txBody>
      </p:sp>
      <p:sp>
        <p:nvSpPr>
          <p:cNvPr id="1847" name="Google Shape;1847;p38"/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致命扳機預設選角，雙親已故，個性沉默固執，兒時經常流浪，因緣拯救一位年幼外星生物夥伴，長時間的共度使其能與夥伴溝通，並透過夥伴的指導熟練燃晶技術。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直至某次被外星生物降臨巡視時撞見，她才得知夥伴是被稱為神的物種，因能夠溝通被放過，但夥伴也被帶走。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之後遇到崇尚派領主，由於她有與眾不同的才能而收留並指導她，很快也成為戰鬥先鋒。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雖然與反抗派及其他第三方組織為敵，但她戰鬥時總是會控制好自己的情緒。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48" name="Google Shape;1848;p38"/>
          <p:cNvGraphicFramePr/>
          <p:nvPr/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3" name="Google Shape;1853;p39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854" name="Google Shape;1854;p3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3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3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3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3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0" name="Google Shape;1860;p39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861" name="Google Shape;1861;p3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3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3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8" name="Google Shape;1868;p39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869" name="Google Shape;1869;p3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3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3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3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3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3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3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3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8" name="Google Shape;1878;p39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879" name="Google Shape;1879;p3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3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3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3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3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3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3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3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3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8" name="Google Shape;1888;p3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3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0" name="Google Shape;1890;p3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91" name="Google Shape;1891;p3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92" name="Google Shape;1892;p3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93" name="Google Shape;1893;p39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894" name="Google Shape;1894;p3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95" name="Google Shape;1895;p3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3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97" name="Google Shape;1897;p3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8" name="Google Shape;1898;p3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9" name="Google Shape;189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3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p39"/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角色設定</a:t>
            </a:r>
            <a:endParaRPr/>
          </a:p>
        </p:txBody>
      </p:sp>
      <p:cxnSp>
        <p:nvCxnSpPr>
          <p:cNvPr id="1903" name="Google Shape;1903;p39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04" name="Google Shape;190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028" y="2918343"/>
            <a:ext cx="4107751" cy="42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39"/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反抗派團長</a:t>
            </a:r>
            <a:endParaRPr/>
          </a:p>
        </p:txBody>
      </p:sp>
      <p:sp>
        <p:nvSpPr>
          <p:cNvPr id="1906" name="Google Shape;1906;p39"/>
          <p:cNvSpPr txBox="1"/>
          <p:nvPr/>
        </p:nvSpPr>
        <p:spPr>
          <a:xfrm>
            <a:off x="4629495" y="2653570"/>
            <a:ext cx="634138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性別／身高／體重：女／134cm／34kg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派別／身分：反抗派／組織首領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角色定位：力量型角色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使用武器：雙手巨劍銃（銃劍）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血量／氣力值／燃晶消耗率：200／100／50%</a:t>
            </a:r>
            <a:endParaRPr/>
          </a:p>
        </p:txBody>
      </p:sp>
      <p:sp>
        <p:nvSpPr>
          <p:cNvPr id="1907" name="Google Shape;1907;p39"/>
          <p:cNvSpPr txBox="1"/>
          <p:nvPr/>
        </p:nvSpPr>
        <p:spPr>
          <a:xfrm>
            <a:off x="4629493" y="4285894"/>
            <a:ext cx="586746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身材嬌小，氣勢凌人，從小母親常告訴自己父親是去很遠的地方工作，但曾多次看到外星生物出入家中，認為母親被逼迫隱瞞什麼，對外星生物抱持懷恨之心。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直到外星生物放寬統治，認為機會來了的她便成立反抗組織，要求外星生物對人類過去的所作所為負責，揚言要消滅驅逐外星生物，但穿著打扮似乎是在模仿外星生物，不禁讓人覺得她或許是個傲嬌。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成立反抗派前沒有接觸過燃晶，但短時間就能熟練使用的她認為跟燃晶有著特別的緣分。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908" name="Google Shape;1908;p39"/>
          <p:cNvGraphicFramePr/>
          <p:nvPr/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67" name="Google Shape;267;p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4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74" name="Google Shape;274;p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4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82" name="Google Shape;282;p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4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92" name="Google Shape;292;p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4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302" name="Google Shape;302;p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4" name="Google Shape;304;p4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5" name="Google Shape;305;p4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p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Google Shape;311;p4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12" name="Google Shape;312;p4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13" name="Google Shape;313;p4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14" name="Google Shape;314;p4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315" name="Google Shape;315;p4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316" name="Google Shape;316;p4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362" name="Google Shape;362;p4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3" name="Google Shape;363;p4"/>
          <p:cNvSpPr/>
          <p:nvPr/>
        </p:nvSpPr>
        <p:spPr>
          <a:xfrm>
            <a:off x="3947780" y="2344774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3" name="Google Shape;1913;p40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914" name="Google Shape;1914;p4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4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4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4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4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4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0" name="Google Shape;1920;p40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921" name="Google Shape;1921;p4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4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4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4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4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4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4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8" name="Google Shape;1928;p40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929" name="Google Shape;1929;p4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8" name="Google Shape;1938;p40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939" name="Google Shape;1939;p4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8" name="Google Shape;1948;p4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4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0" name="Google Shape;1950;p4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951" name="Google Shape;1951;p4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952" name="Google Shape;1952;p4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953" name="Google Shape;1953;p40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954" name="Google Shape;1954;p4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955" name="Google Shape;1955;p4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7" name="Google Shape;1957;p4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8" name="Google Shape;1958;p4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59" name="Google Shape;195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4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40"/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角色設定</a:t>
            </a:r>
            <a:endParaRPr/>
          </a:p>
        </p:txBody>
      </p:sp>
      <p:cxnSp>
        <p:nvCxnSpPr>
          <p:cNvPr id="1963" name="Google Shape;1963;p40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64" name="Google Shape;196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340" y="2714201"/>
            <a:ext cx="3195263" cy="4681704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40"/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地下研究學者</a:t>
            </a:r>
            <a:endParaRPr/>
          </a:p>
        </p:txBody>
      </p:sp>
      <p:sp>
        <p:nvSpPr>
          <p:cNvPr id="1966" name="Google Shape;1966;p40"/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性別／身高／體重：男／241cm／446kg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派別／身分：第三方／燃晶私製研究員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角色定位：投技型角色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使用武器：金屬重甲與掌部發射器（裝甲）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血量／氣力值／燃晶消耗率：200／120／30%</a:t>
            </a:r>
            <a:endParaRPr/>
          </a:p>
        </p:txBody>
      </p:sp>
      <p:sp>
        <p:nvSpPr>
          <p:cNvPr id="1967" name="Google Shape;1967;p40"/>
          <p:cNvSpPr txBox="1"/>
          <p:nvPr/>
        </p:nvSpPr>
        <p:spPr>
          <a:xfrm>
            <a:off x="4629493" y="4289099"/>
            <a:ext cx="5867467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擁有巨大的身材，個性耿直，具有高深的學識，位於幾乎與世隔絕的主城地下燃晶實驗室擔任研究員，在放寬統治前私自研究燃晶是非法的行為，因此組織多次遭到攻擊。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由於體魄健壯，實驗裝置常先由自己穿戴，對燃晶傷害有著一定程度的抗性，目前身穿的裝甲是他的得意之作，擁有極強的爆發力，但裝甲包覆全身使他行走緩慢。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放寬統治之後組織開始向反抗派販售燃晶驅動用品，此舉令崇尚派感到不滿，因此時常需要出面解決衝突。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968" name="Google Shape;1968;p40"/>
          <p:cNvGraphicFramePr/>
          <p:nvPr/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3" name="Google Shape;1973;p41"/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</p:grpSpPr>
        <p:sp>
          <p:nvSpPr>
            <p:cNvPr id="1974" name="Google Shape;1974;p4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4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4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4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4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0" name="Google Shape;1980;p41"/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</p:grpSpPr>
        <p:sp>
          <p:nvSpPr>
            <p:cNvPr id="1981" name="Google Shape;1981;p4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4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4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4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4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4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4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8" name="Google Shape;1988;p41"/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</p:grpSpPr>
        <p:sp>
          <p:nvSpPr>
            <p:cNvPr id="1989" name="Google Shape;1989;p4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4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4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4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4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4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4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4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4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8" name="Google Shape;1998;p41"/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</p:grpSpPr>
        <p:sp>
          <p:nvSpPr>
            <p:cNvPr id="1999" name="Google Shape;1999;p4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4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4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4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4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4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4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4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4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8" name="Google Shape;2008;p41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41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0" name="Google Shape;2010;p41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011" name="Google Shape;2011;p41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012" name="Google Shape;2012;p41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013" name="Google Shape;2013;p41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014" name="Google Shape;2014;p41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015" name="Google Shape;2015;p4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4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17" name="Google Shape;2017;p41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8" name="Google Shape;2018;p41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9" name="Google Shape;20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4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41"/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角色設定</a:t>
            </a:r>
            <a:endParaRPr/>
          </a:p>
        </p:txBody>
      </p:sp>
      <p:cxnSp>
        <p:nvCxnSpPr>
          <p:cNvPr id="2023" name="Google Shape;2023;p41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一張含有 文字 的圖片&#10;&#10;自動產生的描述" id="2024" name="Google Shape;202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4095" y="2808771"/>
            <a:ext cx="2438768" cy="6253464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41"/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燃晶學院優等生</a:t>
            </a:r>
            <a:endParaRPr/>
          </a:p>
        </p:txBody>
      </p:sp>
      <p:sp>
        <p:nvSpPr>
          <p:cNvPr id="2026" name="Google Shape;2026;p41"/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性別／身高／體重：男／176cm／60kg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派別／身分：燃晶學院／第一屆在學生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角色定位：牽制型角色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使用武器：帶刃燃晶集聚杖（刃杖）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血量／氣力值／燃晶消耗率：200／100／100%</a:t>
            </a:r>
            <a:endParaRPr/>
          </a:p>
        </p:txBody>
      </p:sp>
      <p:sp>
        <p:nvSpPr>
          <p:cNvPr id="2027" name="Google Shape;2027;p41"/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美型男性角色，個性謹慎多疑不輕易相信他人，常刻意與他人保持距離。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放寬統治後，位於由崇尚派掌管的燃晶學院就讀一年的天才學生，能夠掌控了一般人無法駕馭的燃晶操作技術，遊戲中唯一能夠自行累積燃晶能量的角色。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直到某次實習意外介入崇尚派跟反抗派之間的爭執，本應協助崇尚派的他，在第一次見到反抗派團長時便被外貌及個性吸引，但個性孤僻的他最後兩邊都不討好，成為故事劇情中處境最為難的角色。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2028" name="Google Shape;2028;p41"/>
          <p:cNvGraphicFramePr/>
          <p:nvPr/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3" name="Google Shape;2033;p42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034" name="Google Shape;2034;p4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4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4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4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4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4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0" name="Google Shape;2040;p42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041" name="Google Shape;2041;p4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4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4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4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4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8" name="Google Shape;2048;p42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049" name="Google Shape;2049;p4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4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4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4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4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4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4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4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8" name="Google Shape;2058;p42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059" name="Google Shape;2059;p4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4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4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4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4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4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4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4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4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8" name="Google Shape;2068;p42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069" name="Google Shape;2069;p4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71" name="Google Shape;2071;p42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2" name="Google Shape;2072;p42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3" name="Google Shape;2073;p4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4" name="Google Shape;20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42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7" name="Google Shape;2077;p42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8" name="Google Shape;2078;p42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079" name="Google Shape;2079;p42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080" name="Google Shape;2080;p42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081" name="Google Shape;2081;p42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082" name="Google Shape;2082;p42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2083" name="Google Shape;2083;p42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2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5" name="Google Shape;2085;p42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2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2087" name="Google Shape;2087;p42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2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9" name="Google Shape;2089;p42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2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2091" name="Google Shape;2091;p42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2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3" name="Google Shape;2093;p42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2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095" name="Google Shape;2095;p42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2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7" name="Google Shape;2097;p42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2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2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42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2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103" name="Google Shape;2103;p42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2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2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107" name="Google Shape;2107;p42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2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2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111" name="Google Shape;2111;p42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2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42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2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2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17" name="Google Shape;2117;p42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2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119" name="Google Shape;2119;p42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2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1" name="Google Shape;2121;p42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2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123" name="Google Shape;2123;p42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2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42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2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127" name="Google Shape;2127;p42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2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129" name="Google Shape;2129;p42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0" name="Google Shape;2130;p42"/>
          <p:cNvSpPr/>
          <p:nvPr/>
        </p:nvSpPr>
        <p:spPr>
          <a:xfrm>
            <a:off x="8464960" y="3233740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43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4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4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8" name="Google Shape;2138;p4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139" name="Google Shape;2139;p4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140" name="Google Shape;2140;p4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141" name="Google Shape;2141;p43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142" name="Google Shape;2142;p4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143" name="Google Shape;2143;p4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4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45" name="Google Shape;2145;p4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46" name="Google Shape;2146;p4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47" name="Google Shape;214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4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0" name="Google Shape;2150;p43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1" name="Google Shape;2151;p43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音樂音效</a:t>
            </a:r>
            <a:endParaRPr/>
          </a:p>
        </p:txBody>
      </p:sp>
      <p:sp>
        <p:nvSpPr>
          <p:cNvPr id="2152" name="Google Shape;2152;p43"/>
          <p:cNvSpPr txBox="1"/>
          <p:nvPr/>
        </p:nvSpPr>
        <p:spPr>
          <a:xfrm>
            <a:off x="1444107" y="3732839"/>
            <a:ext cx="8412012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弦樂器與合成器，以輕快的曲風為主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主介面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等候廳畫面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設定畫面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戰鬥場景－市集／住宅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44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8" name="Google Shape;2158;p4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p4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0" name="Google Shape;2160;p4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161" name="Google Shape;2161;p4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162" name="Google Shape;2162;p4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163" name="Google Shape;2163;p44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164" name="Google Shape;2164;p4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165" name="Google Shape;2165;p4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4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67" name="Google Shape;2167;p4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68" name="Google Shape;2168;p4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69" name="Google Shape;21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4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2" name="Google Shape;2172;p44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3" name="Google Shape;2173;p44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音樂音效</a:t>
            </a:r>
            <a:endParaRPr/>
          </a:p>
        </p:txBody>
      </p:sp>
      <p:sp>
        <p:nvSpPr>
          <p:cNvPr id="2174" name="Google Shape;2174;p44"/>
          <p:cNvSpPr txBox="1"/>
          <p:nvPr/>
        </p:nvSpPr>
        <p:spPr>
          <a:xfrm>
            <a:off x="1444107" y="3732839"/>
            <a:ext cx="841201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弦樂器與合成器，以莊重的曲風為主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戰鬥場景－主城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戰鬥場景－訓練場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4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Google Shape;2181;p4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2" name="Google Shape;2182;p4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183" name="Google Shape;2183;p4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184" name="Google Shape;2184;p4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185" name="Google Shape;2185;p45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186" name="Google Shape;2186;p4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187" name="Google Shape;2187;p4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4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89" name="Google Shape;2189;p4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0" name="Google Shape;2190;p4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1" name="Google Shape;21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4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4" name="Google Shape;2194;p4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5" name="Google Shape;2195;p45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音樂音效</a:t>
            </a:r>
            <a:endParaRPr/>
          </a:p>
        </p:txBody>
      </p:sp>
      <p:sp>
        <p:nvSpPr>
          <p:cNvPr id="2196" name="Google Shape;2196;p45"/>
          <p:cNvSpPr txBox="1"/>
          <p:nvPr/>
        </p:nvSpPr>
        <p:spPr>
          <a:xfrm>
            <a:off x="1444107" y="3732839"/>
            <a:ext cx="841201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弦樂器、電吉他與貝斯，以律動的曲風為主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戰鬥場景－地鐵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戰鬥場景－燃晶學院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Google Shape;2202;p4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Google Shape;2203;p4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4" name="Google Shape;2204;p4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205" name="Google Shape;2205;p4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206" name="Google Shape;2206;p4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207" name="Google Shape;2207;p46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208" name="Google Shape;2208;p4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209" name="Google Shape;2209;p4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11" name="Google Shape;2211;p4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12" name="Google Shape;2212;p4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13" name="Google Shape;22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4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6" name="Google Shape;2216;p4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7" name="Google Shape;2217;p46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音樂音效</a:t>
            </a:r>
            <a:endParaRPr/>
          </a:p>
        </p:txBody>
      </p:sp>
      <p:sp>
        <p:nvSpPr>
          <p:cNvPr id="2218" name="Google Shape;2218;p46"/>
          <p:cNvSpPr txBox="1"/>
          <p:nvPr/>
        </p:nvSpPr>
        <p:spPr>
          <a:xfrm>
            <a:off x="1444107" y="3732839"/>
            <a:ext cx="841201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弦樂器、合成器與電吉他，以熱血的曲風為主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戰鬥場景－鬥技場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必殺技處刑場面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47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4" name="Google Shape;2224;p4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5" name="Google Shape;2225;p4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6" name="Google Shape;2226;p4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227" name="Google Shape;2227;p4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228" name="Google Shape;2228;p4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229" name="Google Shape;2229;p47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230" name="Google Shape;2230;p4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231" name="Google Shape;2231;p4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4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33" name="Google Shape;2233;p4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34" name="Google Shape;2234;p4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35" name="Google Shape;223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4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8" name="Google Shape;2238;p47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39" name="Google Shape;2239;p47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音樂音效</a:t>
            </a:r>
            <a:endParaRPr/>
          </a:p>
        </p:txBody>
      </p:sp>
      <p:sp>
        <p:nvSpPr>
          <p:cNvPr id="2240" name="Google Shape;2240;p47"/>
          <p:cNvSpPr txBox="1"/>
          <p:nvPr/>
        </p:nvSpPr>
        <p:spPr>
          <a:xfrm>
            <a:off x="1444107" y="3732839"/>
            <a:ext cx="84120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合成器／錄製模擬音效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打擊與揮舞聲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移動與擺動聲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其他特效聲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5" name="Google Shape;2245;p48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246" name="Google Shape;2246;p4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2" name="Google Shape;2252;p48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253" name="Google Shape;2253;p4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0" name="Google Shape;2260;p48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261" name="Google Shape;2261;p4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0" name="Google Shape;2270;p48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271" name="Google Shape;2271;p4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0" name="Google Shape;2280;p48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281" name="Google Shape;2281;p4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83" name="Google Shape;2283;p48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4" name="Google Shape;2284;p48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5" name="Google Shape;2285;p4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6" name="Google Shape;228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p48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9" name="Google Shape;2289;p48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0" name="Google Shape;2290;p48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291" name="Google Shape;2291;p48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292" name="Google Shape;2292;p48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293" name="Google Shape;2293;p48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294" name="Google Shape;2294;p48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2295" name="Google Shape;2295;p48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8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8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8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8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8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8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8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8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8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8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8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8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8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8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8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8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8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8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8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8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8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8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8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341" name="Google Shape;2341;p48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2" name="Google Shape;2342;p48"/>
          <p:cNvSpPr/>
          <p:nvPr/>
        </p:nvSpPr>
        <p:spPr>
          <a:xfrm>
            <a:off x="1696117" y="4129976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9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p4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0" name="Google Shape;2350;p4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351" name="Google Shape;2351;p4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352" name="Google Shape;2352;p4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353" name="Google Shape;2353;p49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354" name="Google Shape;2354;p4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355" name="Google Shape;2355;p4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57" name="Google Shape;2357;p4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8" name="Google Shape;2358;p4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59" name="Google Shape;23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4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2" name="Google Shape;2362;p49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3" name="Google Shape;2363;p49"/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核心操作</a:t>
            </a:r>
            <a:endParaRPr/>
          </a:p>
        </p:txBody>
      </p:sp>
      <p:sp>
        <p:nvSpPr>
          <p:cNvPr id="2364" name="Google Shape;2364;p49"/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操作配置－搖桿</a:t>
            </a:r>
            <a:endParaRPr/>
          </a:p>
        </p:txBody>
      </p:sp>
      <p:grpSp>
        <p:nvGrpSpPr>
          <p:cNvPr id="2365" name="Google Shape;2365;p49"/>
          <p:cNvGrpSpPr/>
          <p:nvPr/>
        </p:nvGrpSpPr>
        <p:grpSpPr>
          <a:xfrm>
            <a:off x="1447396" y="3130970"/>
            <a:ext cx="3793248" cy="3222770"/>
            <a:chOff x="4509147" y="3409880"/>
            <a:chExt cx="2935434" cy="2493967"/>
          </a:xfrm>
        </p:grpSpPr>
        <p:sp>
          <p:nvSpPr>
            <p:cNvPr id="2366" name="Google Shape;2366;p49"/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必殺技</a:t>
              </a:r>
              <a:endParaRPr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Ｓ</a:t>
              </a:r>
              <a:endParaRPr/>
            </a:p>
          </p:txBody>
        </p:sp>
        <p:sp>
          <p:nvSpPr>
            <p:cNvPr id="2367" name="Google Shape;2367;p49"/>
            <p:cNvSpPr/>
            <p:nvPr/>
          </p:nvSpPr>
          <p:spPr>
            <a:xfrm>
              <a:off x="5698367" y="3974870"/>
              <a:ext cx="621908" cy="621909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近身攻擊</a:t>
              </a:r>
              <a:endParaRPr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Ｍ</a:t>
              </a:r>
              <a:endParaRPr/>
            </a:p>
          </p:txBody>
        </p:sp>
        <p:sp>
          <p:nvSpPr>
            <p:cNvPr id="2368" name="Google Shape;2368;p49"/>
            <p:cNvSpPr/>
            <p:nvPr/>
          </p:nvSpPr>
          <p:spPr>
            <a:xfrm>
              <a:off x="6822673" y="3974868"/>
              <a:ext cx="621908" cy="621909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銃技攻擊</a:t>
              </a:r>
              <a:endParaRPr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Ｇ</a:t>
              </a:r>
              <a:endParaRPr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69" name="Google Shape;2369;p49"/>
            <p:cNvSpPr/>
            <p:nvPr/>
          </p:nvSpPr>
          <p:spPr>
            <a:xfrm>
              <a:off x="6257880" y="4541943"/>
              <a:ext cx="621908" cy="621909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武器攻擊</a:t>
              </a:r>
              <a:endParaRPr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Ｗ</a:t>
              </a:r>
              <a:endParaRPr/>
            </a:p>
          </p:txBody>
        </p:sp>
        <p:sp>
          <p:nvSpPr>
            <p:cNvPr id="2370" name="Google Shape;2370;p49"/>
            <p:cNvSpPr/>
            <p:nvPr/>
          </p:nvSpPr>
          <p:spPr>
            <a:xfrm>
              <a:off x="4509147" y="4269495"/>
              <a:ext cx="1634352" cy="1634352"/>
            </a:xfrm>
            <a:prstGeom prst="quadArrow">
              <a:avLst>
                <a:gd fmla="val 37492" name="adj1"/>
                <a:gd fmla="val 14991" name="adj2"/>
                <a:gd fmla="val 9628" name="adj3"/>
              </a:avLst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跳躍</a:t>
              </a:r>
              <a:endParaRPr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左右移動</a:t>
              </a:r>
              <a:endParaRPr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防禦</a:t>
              </a:r>
              <a:endParaRPr/>
            </a:p>
          </p:txBody>
        </p:sp>
      </p:grpSp>
      <p:sp>
        <p:nvSpPr>
          <p:cNvPr id="2371" name="Google Shape;2371;p49"/>
          <p:cNvSpPr txBox="1"/>
          <p:nvPr/>
        </p:nvSpPr>
        <p:spPr>
          <a:xfrm>
            <a:off x="5364463" y="3104426"/>
            <a:ext cx="560641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近身攻擊：距離短收招快／長按投擲技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武器攻擊：距離長收招慢／長按破防或牽制技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銃技攻擊：距離短／長按距離遠但需消耗能量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必殺技：消耗必殺技能量施展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72" name="Google Shape;2372;p49"/>
          <p:cNvSpPr txBox="1"/>
          <p:nvPr/>
        </p:nvSpPr>
        <p:spPr>
          <a:xfrm>
            <a:off x="5360870" y="4434920"/>
            <a:ext cx="513609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基本連擊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→↓↘：翻滾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→→：衝刺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↓↓：迴避／彈刀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1" name="Google Shape;371;p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72" name="Google Shape;372;p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73" name="Google Shape;373;p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74" name="Google Shape;374;p5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375" name="Google Shape;375;p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376" name="Google Shape;376;p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8" name="Google Shape;378;p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0" name="Google Shape;3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p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5"/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遊戲流程</a:t>
            </a:r>
            <a:endParaRPr/>
          </a:p>
        </p:txBody>
      </p:sp>
      <p:sp>
        <p:nvSpPr>
          <p:cNvPr id="385" name="Google Shape;385;p5"/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單人模式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對戰模式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練習模式</a:t>
            </a:r>
            <a:endParaRPr/>
          </a:p>
        </p:txBody>
      </p:sp>
      <p:sp>
        <p:nvSpPr>
          <p:cNvPr id="386" name="Google Shape;386;p5"/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配色選擇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地圖選擇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時間設定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回合數設定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7" name="Google Shape;387;p5"/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過場動畫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戰鬥開始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勝負判定</a:t>
            </a:r>
            <a:endParaRPr/>
          </a:p>
        </p:txBody>
      </p:sp>
      <p:sp>
        <p:nvSpPr>
          <p:cNvPr id="388" name="Google Shape;388;p5"/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結算畫面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回關卡設定</a:t>
            </a:r>
            <a:endParaRPr/>
          </a:p>
        </p:txBody>
      </p:sp>
      <p:grpSp>
        <p:nvGrpSpPr>
          <p:cNvPr id="389" name="Google Shape;389;p5"/>
          <p:cNvGrpSpPr/>
          <p:nvPr/>
        </p:nvGrpSpPr>
        <p:grpSpPr>
          <a:xfrm>
            <a:off x="2035770" y="2954374"/>
            <a:ext cx="8120458" cy="560351"/>
            <a:chOff x="3770" y="0"/>
            <a:chExt cx="8120458" cy="560351"/>
          </a:xfrm>
        </p:grpSpPr>
        <p:sp>
          <p:nvSpPr>
            <p:cNvPr id="390" name="Google Shape;390;p5"/>
            <p:cNvSpPr/>
            <p:nvPr/>
          </p:nvSpPr>
          <p:spPr>
            <a:xfrm>
              <a:off x="3770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 txBox="1"/>
            <p:nvPr/>
          </p:nvSpPr>
          <p:spPr>
            <a:xfrm>
              <a:off x="283946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模式選擇</a:t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1979017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 txBox="1"/>
            <p:nvPr/>
          </p:nvSpPr>
          <p:spPr>
            <a:xfrm>
              <a:off x="2259193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關卡設定</a:t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3954264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 txBox="1"/>
            <p:nvPr/>
          </p:nvSpPr>
          <p:spPr>
            <a:xfrm>
              <a:off x="4234440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戰鬥場景</a:t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929510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 txBox="1"/>
            <p:nvPr/>
          </p:nvSpPr>
          <p:spPr>
            <a:xfrm>
              <a:off x="6209686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對戰結束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50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p5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5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0" name="Google Shape;2380;p5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381" name="Google Shape;2381;p5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382" name="Google Shape;2382;p5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383" name="Google Shape;2383;p50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384" name="Google Shape;2384;p5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385" name="Google Shape;2385;p5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5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87" name="Google Shape;2387;p5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88" name="Google Shape;2388;p5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89" name="Google Shape;238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p5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2" name="Google Shape;2392;p50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93" name="Google Shape;239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3762" y="2808771"/>
            <a:ext cx="2999543" cy="3932010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50"/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核心操作</a:t>
            </a:r>
            <a:endParaRPr/>
          </a:p>
        </p:txBody>
      </p:sp>
      <p:sp>
        <p:nvSpPr>
          <p:cNvPr id="2395" name="Google Shape;2395;p50"/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近身攻擊</a:t>
            </a:r>
            <a:endParaRPr/>
          </a:p>
        </p:txBody>
      </p:sp>
      <p:sp>
        <p:nvSpPr>
          <p:cNvPr id="2396" name="Google Shape;2396;p50"/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基本連擊（Ｍ＞Ｍ＞Ｍ）：踢技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長按攻擊（ＨＭ）：投擲技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跳躍攻擊（↑Ｍ）：踢擊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跳躍重攻擊（↑ＨＭ）：空中飛踢（擊倒）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衝刺攻擊（→→Ｍ）：滑鏟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衝刺重攻擊（→→ＨＭ）：飛踢（擊倒）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下段攻擊（↓Ｍ）：下踢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下段重攻擊（↓ＨＭ）：長按下重踢（擊倒）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51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p51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p51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4" name="Google Shape;2404;p51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405" name="Google Shape;2405;p51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406" name="Google Shape;2406;p51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407" name="Google Shape;2407;p51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408" name="Google Shape;2408;p51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409" name="Google Shape;2409;p5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11" name="Google Shape;2411;p51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12" name="Google Shape;2412;p51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13" name="Google Shape;241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4" name="Google Shape;241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5" name="Google Shape;2415;p5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6" name="Google Shape;2416;p51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17" name="Google Shape;241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6239" y="2761617"/>
            <a:ext cx="3377066" cy="3819372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51"/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核心操作</a:t>
            </a:r>
            <a:endParaRPr/>
          </a:p>
        </p:txBody>
      </p:sp>
      <p:sp>
        <p:nvSpPr>
          <p:cNvPr id="2419" name="Google Shape;2419;p51"/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武器攻擊</a:t>
            </a:r>
            <a:endParaRPr/>
          </a:p>
        </p:txBody>
      </p:sp>
      <p:sp>
        <p:nvSpPr>
          <p:cNvPr id="2420" name="Google Shape;2420;p51"/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基本連擊（Ｗ＞Ｗ＞Ｗ）：連砍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長按攻擊（ＨＷ）：前躍下砍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跳躍攻擊（↑Ｗ）：刺擊砍飛（擊飛）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跳躍重攻擊（↑ＨＷ）：砍飛（擊飛）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衝刺攻擊（→→Ｗ）：橫砍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衝刺重攻擊（→→ＨＷ）：迴旋砍（擊倒）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截空攻擊（↓Ｗ）：向上攻擊砍飛（擊飛）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截空重攻擊（↓ＨＷ）：砍飛（擊飛）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52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52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52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8" name="Google Shape;2428;p52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429" name="Google Shape;2429;p52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430" name="Google Shape;2430;p52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431" name="Google Shape;2431;p52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432" name="Google Shape;2432;p52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433" name="Google Shape;2433;p5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5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35" name="Google Shape;2435;p52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36" name="Google Shape;2436;p52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37" name="Google Shape;243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5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40" name="Google Shape;2440;p52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41" name="Google Shape;244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7973" y="2835201"/>
            <a:ext cx="4457644" cy="3815596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Google Shape;2442;p52"/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核心操作</a:t>
            </a:r>
            <a:endParaRPr/>
          </a:p>
        </p:txBody>
      </p:sp>
      <p:sp>
        <p:nvSpPr>
          <p:cNvPr id="2443" name="Google Shape;2443;p52"/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銃技攻擊</a:t>
            </a:r>
            <a:endParaRPr/>
          </a:p>
        </p:txBody>
      </p:sp>
      <p:sp>
        <p:nvSpPr>
          <p:cNvPr id="2444" name="Google Shape;2444;p52"/>
          <p:cNvSpPr txBox="1"/>
          <p:nvPr/>
        </p:nvSpPr>
        <p:spPr>
          <a:xfrm>
            <a:off x="5364463" y="3104426"/>
            <a:ext cx="583693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基本攻擊（Ｇ）：短開火＞舉銃姿態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長按攻擊（ＨＧ）：開火（消耗燃晶）＞舉銃姿態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跳躍攻擊（↑Ｇ）：向下短開火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跳躍重攻擊（↑ＨＧ）：向下開火（消耗燃晶）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向上攻擊（↓Ｇ）：向上短開火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向上重攻擊（↓ＨＧ）：向上開火（消耗燃晶）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舉銃姿態中－近身攻擊（Ｍ）：前刺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舉銃姿態中－武器攻擊（Ｗ）：上砍收刀（擊飛）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53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5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1" name="Google Shape;2451;p5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2" name="Google Shape;2452;p5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453" name="Google Shape;2453;p5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454" name="Google Shape;2454;p5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455" name="Google Shape;2455;p53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456" name="Google Shape;2456;p5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457" name="Google Shape;2457;p5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5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59" name="Google Shape;2459;p5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0" name="Google Shape;2460;p5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61" name="Google Shape;24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3" name="Google Shape;2463;p5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4" name="Google Shape;2464;p53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65" name="Google Shape;246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7526" y="2835201"/>
            <a:ext cx="2438538" cy="3815596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53"/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核心操作</a:t>
            </a:r>
            <a:endParaRPr/>
          </a:p>
        </p:txBody>
      </p:sp>
      <p:sp>
        <p:nvSpPr>
          <p:cNvPr id="2467" name="Google Shape;2467;p53"/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特殊攻擊</a:t>
            </a:r>
            <a:endParaRPr/>
          </a:p>
        </p:txBody>
      </p:sp>
      <p:sp>
        <p:nvSpPr>
          <p:cNvPr id="2468" name="Google Shape;2468;p53"/>
          <p:cNvSpPr txBox="1"/>
          <p:nvPr/>
        </p:nvSpPr>
        <p:spPr>
          <a:xfrm>
            <a:off x="5364463" y="3104426"/>
            <a:ext cx="5741687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基本連擊中＞↑Ｍ：上踢跳躍（擊飛）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基本連擊中＞←Ｗ：下砍（擊墜）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跳躍中＞↓Ｍ：下踢（擊墜）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近身攻擊（Ｍ）反擊：前翻下踢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武器攻擊（Ｗ）反擊：迴避橫砍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必殺技（Ｓ）：砍飛（可消耗燃晶追加開火）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舉銃姿態必殺技：劇烈開火（消耗燃晶25%）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反擊必殺技：砍飛（破防）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3" name="Google Shape;2473;p54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474" name="Google Shape;2474;p5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5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5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p5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5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5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54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481" name="Google Shape;2481;p5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5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5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5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5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5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5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8" name="Google Shape;2488;p54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489" name="Google Shape;2489;p5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5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5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5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5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5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5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5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5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54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499" name="Google Shape;2499;p5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5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p5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5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3" name="Google Shape;2503;p5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4" name="Google Shape;2504;p5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5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p5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5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8" name="Google Shape;2508;p54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509" name="Google Shape;2509;p5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p5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11" name="Google Shape;2511;p54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12" name="Google Shape;2512;p54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3" name="Google Shape;2513;p5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4" name="Google Shape;251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p54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54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8" name="Google Shape;2518;p54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519" name="Google Shape;2519;p54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520" name="Google Shape;2520;p54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521" name="Google Shape;2521;p54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522" name="Google Shape;2522;p54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2523" name="Google Shape;2523;p54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4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25" name="Google Shape;2525;p54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4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2527" name="Google Shape;2527;p54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4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29" name="Google Shape;2529;p54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4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2531" name="Google Shape;2531;p54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4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33" name="Google Shape;2533;p54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4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535" name="Google Shape;2535;p54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4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37" name="Google Shape;2537;p54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4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539" name="Google Shape;2539;p54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4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54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4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543" name="Google Shape;2543;p54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4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54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4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547" name="Google Shape;2547;p54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4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49" name="Google Shape;2549;p54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4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551" name="Google Shape;2551;p54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4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54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4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555" name="Google Shape;2555;p54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4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57" name="Google Shape;2557;p54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4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559" name="Google Shape;2559;p54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4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61" name="Google Shape;2561;p54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4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563" name="Google Shape;2563;p54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4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54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4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567" name="Google Shape;2567;p54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4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569" name="Google Shape;2569;p54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0" name="Google Shape;2570;p54"/>
          <p:cNvSpPr/>
          <p:nvPr/>
        </p:nvSpPr>
        <p:spPr>
          <a:xfrm>
            <a:off x="3947604" y="4129976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5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6" name="Google Shape;2576;p5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7" name="Google Shape;2577;p5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8" name="Google Shape;2578;p5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579" name="Google Shape;2579;p5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580" name="Google Shape;2580;p5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581" name="Google Shape;2581;p55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582" name="Google Shape;2582;p5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583" name="Google Shape;2583;p5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5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85" name="Google Shape;2585;p5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86" name="Google Shape;2586;p5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87" name="Google Shape;258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5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0" name="Google Shape;2590;p5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91" name="Google Shape;2591;p55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遊戲數值</a:t>
            </a:r>
            <a:endParaRPr/>
          </a:p>
        </p:txBody>
      </p:sp>
      <p:sp>
        <p:nvSpPr>
          <p:cNvPr id="2592" name="Google Shape;2592;p55"/>
          <p:cNvSpPr txBox="1"/>
          <p:nvPr/>
        </p:nvSpPr>
        <p:spPr>
          <a:xfrm>
            <a:off x="1444107" y="3732839"/>
            <a:ext cx="46518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連段修正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傷害隨連段數增加而遞減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因修正致傷害小於１將無視打擊框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93" name="Google Shape;2593;p55"/>
          <p:cNvSpPr txBox="1"/>
          <p:nvPr/>
        </p:nvSpPr>
        <p:spPr>
          <a:xfrm>
            <a:off x="6096000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公式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 = 傷害的數值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 = 修正後的百分比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 = 上一個招式修正的百分比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第一下修正：Round (h x r);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之後修正：Round (h x r x v); r = r x v; 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5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9" name="Google Shape;2599;p5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0" name="Google Shape;2600;p5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1" name="Google Shape;2601;p5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602" name="Google Shape;2602;p5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603" name="Google Shape;2603;p5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604" name="Google Shape;2604;p56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605" name="Google Shape;2605;p5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606" name="Google Shape;2606;p5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5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08" name="Google Shape;2608;p5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9" name="Google Shape;2609;p5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10" name="Google Shape;261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2" name="Google Shape;2612;p5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3" name="Google Shape;2613;p5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4" name="Google Shape;2614;p56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遊戲數值</a:t>
            </a:r>
            <a:endParaRPr/>
          </a:p>
        </p:txBody>
      </p:sp>
      <p:sp>
        <p:nvSpPr>
          <p:cNvPr id="2615" name="Google Shape;2615;p56"/>
          <p:cNvSpPr txBox="1"/>
          <p:nvPr/>
        </p:nvSpPr>
        <p:spPr>
          <a:xfrm>
            <a:off x="1444107" y="3732839"/>
            <a:ext cx="4651893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連段修正百分比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確反：120%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近身攻擊：輕 70%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投擲招式：20%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武器攻擊：輕 80%／重 85%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銃技攻擊：95%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必殺技：不修正，最少保留20%傷害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57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p5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p5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3" name="Google Shape;2623;p5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624" name="Google Shape;2624;p5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625" name="Google Shape;2625;p5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626" name="Google Shape;2626;p57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627" name="Google Shape;2627;p5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628" name="Google Shape;2628;p5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0" name="Google Shape;2630;p5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31" name="Google Shape;2631;p5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32" name="Google Shape;263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4" name="Google Shape;2634;p5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5" name="Google Shape;2635;p57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6" name="Google Shape;2636;p57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遊戲數值</a:t>
            </a:r>
            <a:endParaRPr/>
          </a:p>
        </p:txBody>
      </p:sp>
      <p:sp>
        <p:nvSpPr>
          <p:cNvPr id="2637" name="Google Shape;2637;p57"/>
          <p:cNvSpPr txBox="1"/>
          <p:nvPr/>
        </p:nvSpPr>
        <p:spPr>
          <a:xfrm>
            <a:off x="1444107" y="3732839"/>
            <a:ext cx="465189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燃晶收集率（依傷害比例）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受到攻擊（100%）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防禦攻擊（50%）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反擊／彈刀（50%）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38" name="Google Shape;2638;p57"/>
          <p:cNvSpPr txBox="1"/>
          <p:nvPr/>
        </p:nvSpPr>
        <p:spPr>
          <a:xfrm>
            <a:off x="6096000" y="3732839"/>
            <a:ext cx="465189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必殺技收集率（依傷害比例）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擊中對手（100%）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擊中防禦中的對手（50%）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反擊／彈刀（50%）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58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4" name="Google Shape;2644;p5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5" name="Google Shape;2645;p5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6" name="Google Shape;2646;p58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647" name="Google Shape;2647;p5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648" name="Google Shape;2648;p5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649" name="Google Shape;2649;p58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650" name="Google Shape;2650;p5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651" name="Google Shape;2651;p5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5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53" name="Google Shape;2653;p5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4" name="Google Shape;2654;p5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55" name="Google Shape;265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7" name="Google Shape;2657;p5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8" name="Google Shape;2658;p5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59" name="Google Shape;265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3124" y="2530838"/>
            <a:ext cx="6510145" cy="3703677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p58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遊戲數值</a:t>
            </a:r>
            <a:endParaRPr/>
          </a:p>
        </p:txBody>
      </p:sp>
      <p:sp>
        <p:nvSpPr>
          <p:cNvPr id="2661" name="Google Shape;2661;p58"/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攻擊類幀率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59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667" name="Google Shape;2667;p5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5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5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5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5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5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3" name="Google Shape;2673;p59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674" name="Google Shape;2674;p5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5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5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5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5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5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5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1" name="Google Shape;2681;p59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682" name="Google Shape;2682;p5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5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5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5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5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5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5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5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5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1" name="Google Shape;2691;p59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692" name="Google Shape;2692;p5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5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5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5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5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5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5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5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5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1" name="Google Shape;2701;p59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702" name="Google Shape;2702;p5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5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04" name="Google Shape;2704;p59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05" name="Google Shape;2705;p59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06" name="Google Shape;2706;p5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7" name="Google Shape;270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Google Shape;2709;p59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0" name="Google Shape;2710;p59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1" name="Google Shape;2711;p59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712" name="Google Shape;2712;p59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713" name="Google Shape;2713;p59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714" name="Google Shape;2714;p59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715" name="Google Shape;2715;p59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2716" name="Google Shape;2716;p59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9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9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9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9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9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9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9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9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9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9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9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9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9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9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9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9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9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9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9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9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9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9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9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762" name="Google Shape;2762;p59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3" name="Google Shape;2763;p59"/>
          <p:cNvSpPr/>
          <p:nvPr/>
        </p:nvSpPr>
        <p:spPr>
          <a:xfrm>
            <a:off x="6209251" y="4129976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55A1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5" name="Google Shape;405;p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406" name="Google Shape;406;p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407" name="Google Shape;407;p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408" name="Google Shape;408;p6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409" name="Google Shape;409;p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410" name="Google Shape;410;p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12" name="Google Shape;412;p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3" name="Google Shape;413;p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14" name="Google Shape;4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7" name="Google Shape;417;p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8" name="Google Shape;418;p6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模式選擇</a:t>
            </a:r>
            <a:endParaRPr/>
          </a:p>
        </p:txBody>
      </p:sp>
      <p:sp>
        <p:nvSpPr>
          <p:cNvPr id="419" name="Google Shape;419;p6"/>
          <p:cNvSpPr txBox="1"/>
          <p:nvPr/>
        </p:nvSpPr>
        <p:spPr>
          <a:xfrm>
            <a:off x="1444107" y="3732839"/>
            <a:ext cx="5039031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故事模式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序章（世界觀介紹）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選擇角色故事模式（從頭開始／選擇章節）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載入角色故事章節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觀看事件與互動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進入戰鬥事件（含操作提示）</a:t>
            </a:r>
            <a:endParaRPr/>
          </a:p>
        </p:txBody>
      </p:sp>
      <p:pic>
        <p:nvPicPr>
          <p:cNvPr descr="說故事 以實心填滿" id="420" name="Google Shape;4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480" y="2913399"/>
            <a:ext cx="3125378" cy="3125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60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9" name="Google Shape;2769;p6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0" name="Google Shape;2770;p6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1" name="Google Shape;2771;p6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772" name="Google Shape;2772;p6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773" name="Google Shape;2773;p6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774" name="Google Shape;2774;p60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775" name="Google Shape;2775;p6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776" name="Google Shape;2776;p6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6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78" name="Google Shape;2778;p6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79" name="Google Shape;2779;p6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80" name="Google Shape;278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Google Shape;278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2" name="Google Shape;2782;p6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83" name="Google Shape;2783;p60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4" name="Google Shape;2784;p60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可行性分析</a:t>
            </a:r>
            <a:endParaRPr/>
          </a:p>
        </p:txBody>
      </p:sp>
      <p:sp>
        <p:nvSpPr>
          <p:cNvPr id="2785" name="Google Shape;2785;p60"/>
          <p:cNvSpPr txBox="1"/>
          <p:nvPr/>
        </p:nvSpPr>
        <p:spPr>
          <a:xfrm>
            <a:off x="1444107" y="3732839"/>
            <a:ext cx="46518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角色語音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音效製作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786" name="Google Shape;2786;p60"/>
          <p:cNvGrpSpPr/>
          <p:nvPr/>
        </p:nvGrpSpPr>
        <p:grpSpPr>
          <a:xfrm>
            <a:off x="5432586" y="2684845"/>
            <a:ext cx="4028435" cy="3518205"/>
            <a:chOff x="5293327" y="2577795"/>
            <a:chExt cx="4028435" cy="3518205"/>
          </a:xfrm>
        </p:grpSpPr>
        <p:pic>
          <p:nvPicPr>
            <p:cNvPr descr="伺服器 以實心填滿" id="2787" name="Google Shape;2787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3327" y="2577795"/>
              <a:ext cx="3266194" cy="3266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研究 以實心填滿" id="2788" name="Google Shape;2788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98267" y="3572505"/>
              <a:ext cx="2523495" cy="25234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61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4" name="Google Shape;2794;p61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5" name="Google Shape;2795;p61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6" name="Google Shape;2796;p61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797" name="Google Shape;2797;p61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798" name="Google Shape;2798;p61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799" name="Google Shape;2799;p61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800" name="Google Shape;2800;p61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801" name="Google Shape;2801;p6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6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03" name="Google Shape;2803;p61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4" name="Google Shape;2804;p61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05" name="Google Shape;280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7" name="Google Shape;2807;p6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8" name="Google Shape;2808;p61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9" name="Google Shape;2809;p61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可行性分析</a:t>
            </a:r>
            <a:endParaRPr/>
          </a:p>
        </p:txBody>
      </p:sp>
      <p:sp>
        <p:nvSpPr>
          <p:cNvPr id="2810" name="Google Shape;2810;p61"/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11" name="Google Shape;2811;p61"/>
          <p:cNvSpPr txBox="1"/>
          <p:nvPr/>
        </p:nvSpPr>
        <p:spPr>
          <a:xfrm>
            <a:off x="6096000" y="4235901"/>
            <a:ext cx="50390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替代方案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加強其他系統予以取代 </a:t>
            </a:r>
            <a:endParaRPr/>
          </a:p>
        </p:txBody>
      </p:sp>
      <p:sp>
        <p:nvSpPr>
          <p:cNvPr id="2812" name="Google Shape;2812;p61"/>
          <p:cNvSpPr txBox="1"/>
          <p:nvPr/>
        </p:nvSpPr>
        <p:spPr>
          <a:xfrm>
            <a:off x="1444107" y="4228355"/>
            <a:ext cx="46518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目前方案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利用動畫事件判斷敵我狀態及距離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列出可觸發行為並依難度排列隨機化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62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8" name="Google Shape;2818;p62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9" name="Google Shape;2819;p62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0" name="Google Shape;2820;p62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821" name="Google Shape;2821;p62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822" name="Google Shape;2822;p62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823" name="Google Shape;2823;p62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824" name="Google Shape;2824;p62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825" name="Google Shape;2825;p6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6" name="Google Shape;2826;p6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27" name="Google Shape;2827;p62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28" name="Google Shape;2828;p62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29" name="Google Shape;282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6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2" name="Google Shape;2832;p62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3" name="Google Shape;2833;p62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可行性分析</a:t>
            </a:r>
            <a:endParaRPr/>
          </a:p>
        </p:txBody>
      </p:sp>
      <p:sp>
        <p:nvSpPr>
          <p:cNvPr id="2834" name="Google Shape;2834;p62"/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角色語音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35" name="Google Shape;2835;p62"/>
          <p:cNvSpPr txBox="1"/>
          <p:nvPr/>
        </p:nvSpPr>
        <p:spPr>
          <a:xfrm>
            <a:off x="6096000" y="4235901"/>
            <a:ext cx="50390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替代方案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使用商業授權語音素材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以對話框取代動畫場景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36" name="Google Shape;2836;p62"/>
          <p:cNvSpPr txBox="1"/>
          <p:nvPr/>
        </p:nvSpPr>
        <p:spPr>
          <a:xfrm>
            <a:off x="1444107" y="4228355"/>
            <a:ext cx="46518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目前方案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委託配音工作者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63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2" name="Google Shape;2842;p6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3" name="Google Shape;2843;p6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4" name="Google Shape;2844;p6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845" name="Google Shape;2845;p6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846" name="Google Shape;2846;p6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847" name="Google Shape;2847;p63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848" name="Google Shape;2848;p6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849" name="Google Shape;2849;p6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6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51" name="Google Shape;2851;p6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52" name="Google Shape;2852;p6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53" name="Google Shape;285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Google Shape;285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5" name="Google Shape;2855;p6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6" name="Google Shape;2856;p63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57" name="Google Shape;2857;p63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可行性分析</a:t>
            </a:r>
            <a:endParaRPr/>
          </a:p>
        </p:txBody>
      </p:sp>
      <p:sp>
        <p:nvSpPr>
          <p:cNvPr id="2858" name="Google Shape;2858;p63"/>
          <p:cNvSpPr txBox="1"/>
          <p:nvPr/>
        </p:nvSpPr>
        <p:spPr>
          <a:xfrm>
            <a:off x="1444107" y="3732839"/>
            <a:ext cx="465189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音效製作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59" name="Google Shape;2859;p63"/>
          <p:cNvSpPr txBox="1"/>
          <p:nvPr/>
        </p:nvSpPr>
        <p:spPr>
          <a:xfrm>
            <a:off x="6096000" y="4235901"/>
            <a:ext cx="50390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替代方案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完全使用商業授權音效素材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60" name="Google Shape;2860;p63"/>
          <p:cNvSpPr txBox="1"/>
          <p:nvPr/>
        </p:nvSpPr>
        <p:spPr>
          <a:xfrm>
            <a:off x="1444107" y="4228355"/>
            <a:ext cx="46518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目前方案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主要以合成器或錄音進行合成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部分音效使用商業授權素材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5" name="Google Shape;2865;p64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866" name="Google Shape;2866;p6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6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6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6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6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6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2" name="Google Shape;2872;p64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873" name="Google Shape;2873;p6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6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6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6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6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8" name="Google Shape;2878;p6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9" name="Google Shape;2879;p6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0" name="Google Shape;2880;p64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881" name="Google Shape;2881;p6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6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6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4" name="Google Shape;2884;p6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5" name="Google Shape;2885;p6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6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7" name="Google Shape;2887;p6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6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6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0" name="Google Shape;2890;p64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891" name="Google Shape;2891;p6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6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6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6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6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6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6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6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6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0" name="Google Shape;2900;p64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901" name="Google Shape;2901;p6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6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03" name="Google Shape;2903;p64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04" name="Google Shape;2904;p64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5" name="Google Shape;2905;p6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6" name="Google Shape;290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7" name="Google Shape;290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Google Shape;2908;p64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9" name="Google Shape;2909;p64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0" name="Google Shape;2910;p64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911" name="Google Shape;2911;p64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912" name="Google Shape;2912;p64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913" name="Google Shape;2913;p64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914" name="Google Shape;2914;p64"/>
          <p:cNvGrpSpPr/>
          <p:nvPr/>
        </p:nvGrpSpPr>
        <p:grpSpPr>
          <a:xfrm>
            <a:off x="1694165" y="2346634"/>
            <a:ext cx="8774768" cy="2421021"/>
            <a:chOff x="449" y="320018"/>
            <a:chExt cx="8774768" cy="2421021"/>
          </a:xfrm>
        </p:grpSpPr>
        <p:sp>
          <p:nvSpPr>
            <p:cNvPr id="2915" name="Google Shape;2915;p64"/>
            <p:cNvSpPr/>
            <p:nvPr/>
          </p:nvSpPr>
          <p:spPr>
            <a:xfrm>
              <a:off x="2007551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4"/>
            <p:cNvSpPr txBox="1"/>
            <p:nvPr/>
          </p:nvSpPr>
          <p:spPr>
            <a:xfrm>
              <a:off x="2109285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17" name="Google Shape;2917;p64"/>
            <p:cNvSpPr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4"/>
            <p:cNvSpPr txBox="1"/>
            <p:nvPr/>
          </p:nvSpPr>
          <p:spPr>
            <a:xfrm>
              <a:off x="449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遊戲規格</a:t>
              </a:r>
              <a:endParaRPr/>
            </a:p>
          </p:txBody>
        </p:sp>
        <p:sp>
          <p:nvSpPr>
            <p:cNvPr id="2919" name="Google Shape;2919;p64"/>
            <p:cNvSpPr/>
            <p:nvPr/>
          </p:nvSpPr>
          <p:spPr>
            <a:xfrm>
              <a:off x="4262840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4"/>
            <p:cNvSpPr txBox="1"/>
            <p:nvPr/>
          </p:nvSpPr>
          <p:spPr>
            <a:xfrm>
              <a:off x="4364574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21" name="Google Shape;2921;p64"/>
            <p:cNvSpPr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4"/>
            <p:cNvSpPr txBox="1"/>
            <p:nvPr/>
          </p:nvSpPr>
          <p:spPr>
            <a:xfrm>
              <a:off x="2255738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遊戲流程</a:t>
              </a:r>
              <a:endParaRPr/>
            </a:p>
          </p:txBody>
        </p:sp>
        <p:sp>
          <p:nvSpPr>
            <p:cNvPr id="2923" name="Google Shape;2923;p64"/>
            <p:cNvSpPr/>
            <p:nvPr/>
          </p:nvSpPr>
          <p:spPr>
            <a:xfrm>
              <a:off x="6518129" y="595672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4"/>
            <p:cNvSpPr txBox="1"/>
            <p:nvPr/>
          </p:nvSpPr>
          <p:spPr>
            <a:xfrm>
              <a:off x="6619863" y="640160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25" name="Google Shape;2925;p64"/>
            <p:cNvSpPr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4"/>
            <p:cNvSpPr txBox="1"/>
            <p:nvPr/>
          </p:nvSpPr>
          <p:spPr>
            <a:xfrm>
              <a:off x="4511027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遊戲機制</a:t>
              </a:r>
              <a:endParaRPr/>
            </a:p>
          </p:txBody>
        </p:sp>
        <p:sp>
          <p:nvSpPr>
            <p:cNvPr id="2927" name="Google Shape;2927;p64"/>
            <p:cNvSpPr/>
            <p:nvPr/>
          </p:nvSpPr>
          <p:spPr>
            <a:xfrm>
              <a:off x="1004900" y="960967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4"/>
            <p:cNvSpPr txBox="1"/>
            <p:nvPr/>
          </p:nvSpPr>
          <p:spPr>
            <a:xfrm>
              <a:off x="4218575" y="1067628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29" name="Google Shape;2929;p64"/>
            <p:cNvSpPr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4"/>
            <p:cNvSpPr txBox="1"/>
            <p:nvPr/>
          </p:nvSpPr>
          <p:spPr>
            <a:xfrm>
              <a:off x="6766316" y="320018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遊戲系統</a:t>
              </a:r>
              <a:endParaRPr/>
            </a:p>
          </p:txBody>
        </p:sp>
        <p:sp>
          <p:nvSpPr>
            <p:cNvPr id="2931" name="Google Shape;2931;p64"/>
            <p:cNvSpPr/>
            <p:nvPr/>
          </p:nvSpPr>
          <p:spPr>
            <a:xfrm>
              <a:off x="2007551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4"/>
            <p:cNvSpPr txBox="1"/>
            <p:nvPr/>
          </p:nvSpPr>
          <p:spPr>
            <a:xfrm>
              <a:off x="2109285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64"/>
            <p:cNvSpPr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4"/>
            <p:cNvSpPr txBox="1"/>
            <p:nvPr/>
          </p:nvSpPr>
          <p:spPr>
            <a:xfrm>
              <a:off x="449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</a:t>
              </a:r>
              <a:endParaRPr/>
            </a:p>
          </p:txBody>
        </p:sp>
        <p:sp>
          <p:nvSpPr>
            <p:cNvPr id="2935" name="Google Shape;2935;p64"/>
            <p:cNvSpPr/>
            <p:nvPr/>
          </p:nvSpPr>
          <p:spPr>
            <a:xfrm>
              <a:off x="4262840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4"/>
            <p:cNvSpPr txBox="1"/>
            <p:nvPr/>
          </p:nvSpPr>
          <p:spPr>
            <a:xfrm>
              <a:off x="4364574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64"/>
            <p:cNvSpPr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4"/>
            <p:cNvSpPr txBox="1"/>
            <p:nvPr/>
          </p:nvSpPr>
          <p:spPr>
            <a:xfrm>
              <a:off x="2255738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場景設計</a:t>
              </a:r>
              <a:endParaRPr/>
            </a:p>
          </p:txBody>
        </p:sp>
        <p:sp>
          <p:nvSpPr>
            <p:cNvPr id="2939" name="Google Shape;2939;p64"/>
            <p:cNvSpPr/>
            <p:nvPr/>
          </p:nvSpPr>
          <p:spPr>
            <a:xfrm>
              <a:off x="6518129" y="1484808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4"/>
            <p:cNvSpPr txBox="1"/>
            <p:nvPr/>
          </p:nvSpPr>
          <p:spPr>
            <a:xfrm>
              <a:off x="6619863" y="1529297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41" name="Google Shape;2941;p64"/>
            <p:cNvSpPr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4"/>
            <p:cNvSpPr txBox="1"/>
            <p:nvPr/>
          </p:nvSpPr>
          <p:spPr>
            <a:xfrm>
              <a:off x="4511027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角色設計</a:t>
              </a:r>
              <a:endParaRPr/>
            </a:p>
          </p:txBody>
        </p:sp>
        <p:sp>
          <p:nvSpPr>
            <p:cNvPr id="2943" name="Google Shape;2943;p64"/>
            <p:cNvSpPr/>
            <p:nvPr/>
          </p:nvSpPr>
          <p:spPr>
            <a:xfrm>
              <a:off x="1004900" y="1850103"/>
              <a:ext cx="6765866" cy="21578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9509"/>
                  </a:lnTo>
                  <a:lnTo>
                    <a:pt x="0" y="695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4"/>
            <p:cNvSpPr txBox="1"/>
            <p:nvPr/>
          </p:nvSpPr>
          <p:spPr>
            <a:xfrm>
              <a:off x="4218575" y="1956765"/>
              <a:ext cx="338517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64"/>
            <p:cNvSpPr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4"/>
            <p:cNvSpPr txBox="1"/>
            <p:nvPr/>
          </p:nvSpPr>
          <p:spPr>
            <a:xfrm>
              <a:off x="6766316" y="1209154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音樂音效</a:t>
              </a:r>
              <a:endParaRPr/>
            </a:p>
          </p:txBody>
        </p:sp>
        <p:sp>
          <p:nvSpPr>
            <p:cNvPr id="2947" name="Google Shape;2947;p64"/>
            <p:cNvSpPr/>
            <p:nvPr/>
          </p:nvSpPr>
          <p:spPr>
            <a:xfrm>
              <a:off x="2007551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4"/>
            <p:cNvSpPr txBox="1"/>
            <p:nvPr/>
          </p:nvSpPr>
          <p:spPr>
            <a:xfrm>
              <a:off x="2109285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49" name="Google Shape;2949;p64"/>
            <p:cNvSpPr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4"/>
            <p:cNvSpPr txBox="1"/>
            <p:nvPr/>
          </p:nvSpPr>
          <p:spPr>
            <a:xfrm>
              <a:off x="449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核心操作</a:t>
              </a:r>
              <a:endParaRPr/>
            </a:p>
          </p:txBody>
        </p:sp>
        <p:sp>
          <p:nvSpPr>
            <p:cNvPr id="2951" name="Google Shape;2951;p64"/>
            <p:cNvSpPr/>
            <p:nvPr/>
          </p:nvSpPr>
          <p:spPr>
            <a:xfrm>
              <a:off x="4262840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4"/>
            <p:cNvSpPr txBox="1"/>
            <p:nvPr/>
          </p:nvSpPr>
          <p:spPr>
            <a:xfrm>
              <a:off x="4364574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53" name="Google Shape;2953;p64"/>
            <p:cNvSpPr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4"/>
            <p:cNvSpPr txBox="1"/>
            <p:nvPr/>
          </p:nvSpPr>
          <p:spPr>
            <a:xfrm>
              <a:off x="2255738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遊戲數值</a:t>
              </a:r>
              <a:endParaRPr/>
            </a:p>
          </p:txBody>
        </p:sp>
        <p:sp>
          <p:nvSpPr>
            <p:cNvPr id="2955" name="Google Shape;2955;p64"/>
            <p:cNvSpPr/>
            <p:nvPr/>
          </p:nvSpPr>
          <p:spPr>
            <a:xfrm>
              <a:off x="6518129" y="2373945"/>
              <a:ext cx="215787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4"/>
            <p:cNvSpPr txBox="1"/>
            <p:nvPr/>
          </p:nvSpPr>
          <p:spPr>
            <a:xfrm>
              <a:off x="6619863" y="2418433"/>
              <a:ext cx="12319" cy="2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64"/>
            <p:cNvSpPr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4"/>
            <p:cNvSpPr txBox="1"/>
            <p:nvPr/>
          </p:nvSpPr>
          <p:spPr>
            <a:xfrm>
              <a:off x="4511027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可行性分析</a:t>
              </a:r>
              <a:endParaRPr/>
            </a:p>
          </p:txBody>
        </p:sp>
        <p:sp>
          <p:nvSpPr>
            <p:cNvPr id="2959" name="Google Shape;2959;p64"/>
            <p:cNvSpPr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4"/>
            <p:cNvSpPr txBox="1"/>
            <p:nvPr/>
          </p:nvSpPr>
          <p:spPr>
            <a:xfrm>
              <a:off x="6766316" y="2098290"/>
              <a:ext cx="2008901" cy="642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JhengHei"/>
                <a:buNone/>
              </a:pPr>
              <a:r>
                <a:rPr lang="zh-TW" sz="16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時程分工</a:t>
              </a:r>
              <a:endParaRPr/>
            </a:p>
          </p:txBody>
        </p:sp>
      </p:grpSp>
      <p:cxnSp>
        <p:nvCxnSpPr>
          <p:cNvPr id="2961" name="Google Shape;2961;p64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2" name="Google Shape;2962;p64"/>
          <p:cNvSpPr/>
          <p:nvPr/>
        </p:nvSpPr>
        <p:spPr>
          <a:xfrm>
            <a:off x="8453596" y="4129976"/>
            <a:ext cx="2008901" cy="642749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65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8" name="Google Shape;2968;p6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9" name="Google Shape;2969;p6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0" name="Google Shape;2970;p6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971" name="Google Shape;2971;p6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972" name="Google Shape;2972;p6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973" name="Google Shape;2973;p65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974" name="Google Shape;2974;p6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975" name="Google Shape;2975;p6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6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77" name="Google Shape;2977;p6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78" name="Google Shape;2978;p6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79" name="Google Shape;29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1" name="Google Shape;2981;p6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2" name="Google Shape;2982;p65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3" name="Google Shape;2983;p65"/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遊戲引擎</a:t>
            </a:r>
            <a:endParaRPr/>
          </a:p>
        </p:txBody>
      </p:sp>
      <p:pic>
        <p:nvPicPr>
          <p:cNvPr id="2984" name="Google Shape;298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9629" y="3710547"/>
            <a:ext cx="1139544" cy="11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5" name="Google Shape;2985;p65"/>
          <p:cNvSpPr txBox="1"/>
          <p:nvPr/>
        </p:nvSpPr>
        <p:spPr>
          <a:xfrm>
            <a:off x="1858331" y="4881472"/>
            <a:ext cx="2022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Unity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86" name="Google Shape;2986;p65"/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2D美術</a:t>
            </a:r>
            <a:endParaRPr/>
          </a:p>
        </p:txBody>
      </p:sp>
      <p:pic>
        <p:nvPicPr>
          <p:cNvPr id="2987" name="Google Shape;2987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3387" y="3727474"/>
            <a:ext cx="1301994" cy="1137072"/>
          </a:xfrm>
          <a:prstGeom prst="rect">
            <a:avLst/>
          </a:prstGeom>
          <a:noFill/>
          <a:ln>
            <a:noFill/>
          </a:ln>
        </p:spPr>
      </p:pic>
      <p:sp>
        <p:nvSpPr>
          <p:cNvPr id="2988" name="Google Shape;2988;p65"/>
          <p:cNvSpPr txBox="1"/>
          <p:nvPr/>
        </p:nvSpPr>
        <p:spPr>
          <a:xfrm>
            <a:off x="4013314" y="4881472"/>
            <a:ext cx="2022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Clip Studio Paint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89" name="Google Shape;2989;p65"/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3D美術</a:t>
            </a:r>
            <a:endParaRPr/>
          </a:p>
        </p:txBody>
      </p:sp>
      <p:pic>
        <p:nvPicPr>
          <p:cNvPr id="2990" name="Google Shape;2990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6759" y="3604826"/>
            <a:ext cx="1382366" cy="1382366"/>
          </a:xfrm>
          <a:prstGeom prst="rect">
            <a:avLst/>
          </a:prstGeom>
          <a:noFill/>
          <a:ln>
            <a:noFill/>
          </a:ln>
        </p:spPr>
      </p:pic>
      <p:sp>
        <p:nvSpPr>
          <p:cNvPr id="2991" name="Google Shape;2991;p65"/>
          <p:cNvSpPr txBox="1"/>
          <p:nvPr/>
        </p:nvSpPr>
        <p:spPr>
          <a:xfrm>
            <a:off x="6166872" y="4881472"/>
            <a:ext cx="2022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Blender</a:t>
            </a:r>
            <a:endParaRPr/>
          </a:p>
        </p:txBody>
      </p:sp>
      <p:sp>
        <p:nvSpPr>
          <p:cNvPr id="2992" name="Google Shape;2992;p65"/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音樂音效</a:t>
            </a:r>
            <a:endParaRPr/>
          </a:p>
        </p:txBody>
      </p:sp>
      <p:pic>
        <p:nvPicPr>
          <p:cNvPr id="2993" name="Google Shape;2993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40317" y="3604826"/>
            <a:ext cx="1382366" cy="1382366"/>
          </a:xfrm>
          <a:prstGeom prst="rect">
            <a:avLst/>
          </a:prstGeom>
          <a:noFill/>
          <a:ln>
            <a:noFill/>
          </a:ln>
        </p:spPr>
      </p:pic>
      <p:sp>
        <p:nvSpPr>
          <p:cNvPr id="2994" name="Google Shape;2994;p65"/>
          <p:cNvSpPr txBox="1"/>
          <p:nvPr/>
        </p:nvSpPr>
        <p:spPr>
          <a:xfrm>
            <a:off x="8320430" y="4881472"/>
            <a:ext cx="2022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LMMS</a:t>
            </a:r>
            <a:endParaRPr/>
          </a:p>
        </p:txBody>
      </p:sp>
      <p:sp>
        <p:nvSpPr>
          <p:cNvPr id="2995" name="Google Shape;2995;p65"/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開發工具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66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1" name="Google Shape;3001;p6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2" name="Google Shape;3002;p6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03" name="Google Shape;3003;p6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004" name="Google Shape;3004;p6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05" name="Google Shape;3005;p6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006" name="Google Shape;3006;p66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3007" name="Google Shape;3007;p6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3008" name="Google Shape;3008;p6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6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10" name="Google Shape;3010;p6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11" name="Google Shape;3011;p6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12" name="Google Shape;301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4" name="Google Shape;3014;p6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5" name="Google Shape;3015;p66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16" name="Google Shape;3016;p66"/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楊昌龍</a:t>
            </a:r>
            <a:endParaRPr/>
          </a:p>
        </p:txBody>
      </p:sp>
      <p:pic>
        <p:nvPicPr>
          <p:cNvPr id="3017" name="Google Shape;301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9629" y="3726237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90728" y="3721095"/>
            <a:ext cx="1139544" cy="1139544"/>
          </a:xfrm>
          <a:prstGeom prst="rect">
            <a:avLst/>
          </a:prstGeom>
          <a:noFill/>
          <a:ln>
            <a:noFill/>
          </a:ln>
        </p:spPr>
      </p:pic>
      <p:sp>
        <p:nvSpPr>
          <p:cNvPr id="3019" name="Google Shape;3019;p66"/>
          <p:cNvSpPr txBox="1"/>
          <p:nvPr/>
        </p:nvSpPr>
        <p:spPr>
          <a:xfrm>
            <a:off x="1858331" y="4881472"/>
            <a:ext cx="202214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專案企劃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程式設計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音樂音效</a:t>
            </a:r>
            <a:endParaRPr/>
          </a:p>
        </p:txBody>
      </p:sp>
      <p:sp>
        <p:nvSpPr>
          <p:cNvPr id="3020" name="Google Shape;3020;p66"/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楊志騰</a:t>
            </a:r>
            <a:endParaRPr/>
          </a:p>
        </p:txBody>
      </p:sp>
      <p:sp>
        <p:nvSpPr>
          <p:cNvPr id="3021" name="Google Shape;3021;p66"/>
          <p:cNvSpPr txBox="1"/>
          <p:nvPr/>
        </p:nvSpPr>
        <p:spPr>
          <a:xfrm>
            <a:off x="4013314" y="4881472"/>
            <a:ext cx="20221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2D美術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介面設計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22" name="Google Shape;3022;p66"/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陳星佑</a:t>
            </a:r>
            <a:endParaRPr/>
          </a:p>
        </p:txBody>
      </p:sp>
      <p:sp>
        <p:nvSpPr>
          <p:cNvPr id="3023" name="Google Shape;3023;p66"/>
          <p:cNvSpPr txBox="1"/>
          <p:nvPr/>
        </p:nvSpPr>
        <p:spPr>
          <a:xfrm>
            <a:off x="6166872" y="4881472"/>
            <a:ext cx="20221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3D場景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粒子特效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24" name="Google Shape;3024;p66"/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侯勝勳</a:t>
            </a:r>
            <a:endParaRPr/>
          </a:p>
        </p:txBody>
      </p:sp>
      <p:sp>
        <p:nvSpPr>
          <p:cNvPr id="3025" name="Google Shape;3025;p66"/>
          <p:cNvSpPr txBox="1"/>
          <p:nvPr/>
        </p:nvSpPr>
        <p:spPr>
          <a:xfrm>
            <a:off x="8320430" y="4881472"/>
            <a:ext cx="20221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3D角色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動作設計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26" name="Google Shape;3026;p66"/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工作分配</a:t>
            </a:r>
            <a:endParaRPr/>
          </a:p>
        </p:txBody>
      </p:sp>
      <p:pic>
        <p:nvPicPr>
          <p:cNvPr id="3027" name="Google Shape;3027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54612" y="3726237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8170" y="3726237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9" name="Google Shape;3029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61728" y="3726237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0" name="Google Shape;3030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4612" y="3721095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1" name="Google Shape;3031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7846" y="3721095"/>
            <a:ext cx="1139544" cy="11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2" name="Google Shape;3032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2339" y="3721095"/>
            <a:ext cx="1139544" cy="113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6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p67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8" name="Google Shape;3038;p6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9" name="Google Shape;3039;p6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0" name="Google Shape;3040;p6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041" name="Google Shape;3041;p6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42" name="Google Shape;3042;p6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043" name="Google Shape;3043;p67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3044" name="Google Shape;3044;p6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3045" name="Google Shape;3045;p6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6" name="Google Shape;3046;p6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47" name="Google Shape;3047;p6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48" name="Google Shape;3048;p6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49" name="Google Shape;304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0" name="Google Shape;305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1" name="Google Shape;3051;p6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2" name="Google Shape;3052;p67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53" name="Google Shape;3053;p67"/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時程規劃</a:t>
            </a:r>
            <a:endParaRPr/>
          </a:p>
        </p:txBody>
      </p:sp>
      <p:grpSp>
        <p:nvGrpSpPr>
          <p:cNvPr id="3054" name="Google Shape;3054;p67"/>
          <p:cNvGrpSpPr/>
          <p:nvPr/>
        </p:nvGrpSpPr>
        <p:grpSpPr>
          <a:xfrm>
            <a:off x="1334830" y="3345673"/>
            <a:ext cx="9522340" cy="2793798"/>
            <a:chOff x="409252" y="3345673"/>
            <a:chExt cx="11600257" cy="2793798"/>
          </a:xfrm>
        </p:grpSpPr>
        <p:cxnSp>
          <p:nvCxnSpPr>
            <p:cNvPr id="3055" name="Google Shape;3055;p67"/>
            <p:cNvCxnSpPr/>
            <p:nvPr/>
          </p:nvCxnSpPr>
          <p:spPr>
            <a:xfrm rot="10800000">
              <a:off x="1664413" y="3992643"/>
              <a:ext cx="0" cy="462337"/>
            </a:xfrm>
            <a:prstGeom prst="straightConnector1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miter lim="800000"/>
              <a:headEnd len="sm" w="sm" type="none"/>
              <a:tailEnd len="lg" w="lg" type="diamond"/>
            </a:ln>
          </p:spPr>
        </p:cxnSp>
        <p:grpSp>
          <p:nvGrpSpPr>
            <p:cNvPr id="3056" name="Google Shape;3056;p67"/>
            <p:cNvGrpSpPr/>
            <p:nvPr/>
          </p:nvGrpSpPr>
          <p:grpSpPr>
            <a:xfrm>
              <a:off x="409252" y="4548731"/>
              <a:ext cx="11373494" cy="506002"/>
              <a:chOff x="406685" y="3175999"/>
              <a:chExt cx="11373494" cy="506002"/>
            </a:xfrm>
          </p:grpSpPr>
          <p:sp>
            <p:nvSpPr>
              <p:cNvPr id="3057" name="Google Shape;3057;p67"/>
              <p:cNvSpPr/>
              <p:nvPr/>
            </p:nvSpPr>
            <p:spPr>
              <a:xfrm>
                <a:off x="406685" y="3175999"/>
                <a:ext cx="2322816" cy="506002"/>
              </a:xfrm>
              <a:prstGeom prst="parallelogram">
                <a:avLst>
                  <a:gd fmla="val 59518" name="adj"/>
                </a:avLst>
              </a:prstGeom>
              <a:solidFill>
                <a:srgbClr val="B3C6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60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2021年8月</a:t>
                </a:r>
                <a:endParaRPr sz="1600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058" name="Google Shape;3058;p67"/>
              <p:cNvSpPr/>
              <p:nvPr/>
            </p:nvSpPr>
            <p:spPr>
              <a:xfrm>
                <a:off x="2669354" y="3175999"/>
                <a:ext cx="2322816" cy="506002"/>
              </a:xfrm>
              <a:prstGeom prst="parallelogram">
                <a:avLst>
                  <a:gd fmla="val 59518" name="adj"/>
                </a:avLst>
              </a:prstGeom>
              <a:solidFill>
                <a:srgbClr val="B3C6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60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2021年9月</a:t>
                </a:r>
                <a:endParaRPr sz="1600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059" name="Google Shape;3059;p67"/>
              <p:cNvSpPr/>
              <p:nvPr/>
            </p:nvSpPr>
            <p:spPr>
              <a:xfrm>
                <a:off x="4932023" y="3175999"/>
                <a:ext cx="2322816" cy="506002"/>
              </a:xfrm>
              <a:prstGeom prst="parallelogram">
                <a:avLst>
                  <a:gd fmla="val 59518" name="adj"/>
                </a:avLst>
              </a:prstGeom>
              <a:solidFill>
                <a:srgbClr val="B3C6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60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2021年10月</a:t>
                </a:r>
                <a:endParaRPr/>
              </a:p>
            </p:txBody>
          </p:sp>
          <p:sp>
            <p:nvSpPr>
              <p:cNvPr id="3060" name="Google Shape;3060;p67"/>
              <p:cNvSpPr/>
              <p:nvPr/>
            </p:nvSpPr>
            <p:spPr>
              <a:xfrm>
                <a:off x="7194693" y="3175999"/>
                <a:ext cx="2322816" cy="506002"/>
              </a:xfrm>
              <a:prstGeom prst="parallelogram">
                <a:avLst>
                  <a:gd fmla="val 59518" name="adj"/>
                </a:avLst>
              </a:prstGeom>
              <a:solidFill>
                <a:srgbClr val="B3C6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60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2021年11月</a:t>
                </a:r>
                <a:endParaRPr sz="1600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061" name="Google Shape;3061;p67"/>
              <p:cNvSpPr/>
              <p:nvPr/>
            </p:nvSpPr>
            <p:spPr>
              <a:xfrm>
                <a:off x="9457363" y="3175999"/>
                <a:ext cx="2322816" cy="506002"/>
              </a:xfrm>
              <a:prstGeom prst="parallelogram">
                <a:avLst>
                  <a:gd fmla="val 59518" name="adj"/>
                </a:avLst>
              </a:prstGeom>
              <a:solidFill>
                <a:srgbClr val="B3C6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60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2021年12月</a:t>
                </a:r>
                <a:endParaRPr sz="1600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sp>
          <p:nvSpPr>
            <p:cNvPr id="3062" name="Google Shape;3062;p67"/>
            <p:cNvSpPr txBox="1"/>
            <p:nvPr/>
          </p:nvSpPr>
          <p:spPr>
            <a:xfrm>
              <a:off x="409252" y="3345673"/>
              <a:ext cx="4477594" cy="415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Microsoft JhengHei"/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技術實驗與測試（搖桿輸入、招式指令）</a:t>
              </a:r>
              <a:endParaRPr/>
            </a:p>
          </p:txBody>
        </p:sp>
        <p:cxnSp>
          <p:nvCxnSpPr>
            <p:cNvPr id="3063" name="Google Shape;3063;p67"/>
            <p:cNvCxnSpPr/>
            <p:nvPr/>
          </p:nvCxnSpPr>
          <p:spPr>
            <a:xfrm>
              <a:off x="3752203" y="5172586"/>
              <a:ext cx="0" cy="462337"/>
            </a:xfrm>
            <a:prstGeom prst="straightConnector1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miter lim="800000"/>
              <a:headEnd len="sm" w="sm" type="none"/>
              <a:tailEnd len="lg" w="lg" type="diamond"/>
            </a:ln>
          </p:spPr>
        </p:cxnSp>
        <p:sp>
          <p:nvSpPr>
            <p:cNvPr id="3064" name="Google Shape;3064;p67"/>
            <p:cNvSpPr txBox="1"/>
            <p:nvPr/>
          </p:nvSpPr>
          <p:spPr>
            <a:xfrm>
              <a:off x="2481409" y="5851962"/>
              <a:ext cx="4582272" cy="2875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Microsoft JhengHei"/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2D渲染製作與調整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Microsoft JhengHei"/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導入外部模型測試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Microsoft JhengHei"/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故事背景等腳本企劃</a:t>
              </a:r>
              <a:endParaRPr/>
            </a:p>
          </p:txBody>
        </p:sp>
        <p:cxnSp>
          <p:nvCxnSpPr>
            <p:cNvPr id="3065" name="Google Shape;3065;p67"/>
            <p:cNvCxnSpPr/>
            <p:nvPr/>
          </p:nvCxnSpPr>
          <p:spPr>
            <a:xfrm rot="10800000">
              <a:off x="6095999" y="3992643"/>
              <a:ext cx="0" cy="462337"/>
            </a:xfrm>
            <a:prstGeom prst="straightConnector1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miter lim="800000"/>
              <a:headEnd len="sm" w="sm" type="none"/>
              <a:tailEnd len="lg" w="lg" type="diamond"/>
            </a:ln>
          </p:spPr>
        </p:cxnSp>
        <p:sp>
          <p:nvSpPr>
            <p:cNvPr id="3066" name="Google Shape;3066;p67"/>
            <p:cNvSpPr txBox="1"/>
            <p:nvPr/>
          </p:nvSpPr>
          <p:spPr>
            <a:xfrm>
              <a:off x="4886849" y="3345673"/>
              <a:ext cx="4573079" cy="415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Microsoft JhengHei"/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完善遊戲系統與數值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Microsoft JhengHei"/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導入外部動畫進行資料傳遞等測試</a:t>
              </a:r>
              <a:endParaRPr/>
            </a:p>
          </p:txBody>
        </p:sp>
        <p:cxnSp>
          <p:nvCxnSpPr>
            <p:cNvPr id="3067" name="Google Shape;3067;p67"/>
            <p:cNvCxnSpPr/>
            <p:nvPr/>
          </p:nvCxnSpPr>
          <p:spPr>
            <a:xfrm>
              <a:off x="8334479" y="5172586"/>
              <a:ext cx="0" cy="462337"/>
            </a:xfrm>
            <a:prstGeom prst="straightConnector1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miter lim="800000"/>
              <a:headEnd len="sm" w="sm" type="none"/>
              <a:tailEnd len="lg" w="lg" type="diamond"/>
            </a:ln>
          </p:spPr>
        </p:cxnSp>
        <p:sp>
          <p:nvSpPr>
            <p:cNvPr id="3068" name="Google Shape;3068;p67"/>
            <p:cNvSpPr txBox="1"/>
            <p:nvPr/>
          </p:nvSpPr>
          <p:spPr>
            <a:xfrm>
              <a:off x="7063683" y="5851962"/>
              <a:ext cx="4719063" cy="2875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Microsoft JhengHei"/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角色與場景造型與設定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Microsoft JhengHei"/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角色與場景進度製作</a:t>
              </a:r>
              <a:endParaRPr/>
            </a:p>
          </p:txBody>
        </p:sp>
        <p:cxnSp>
          <p:nvCxnSpPr>
            <p:cNvPr id="3069" name="Google Shape;3069;p67"/>
            <p:cNvCxnSpPr/>
            <p:nvPr/>
          </p:nvCxnSpPr>
          <p:spPr>
            <a:xfrm rot="10800000">
              <a:off x="10669079" y="3992643"/>
              <a:ext cx="0" cy="462337"/>
            </a:xfrm>
            <a:prstGeom prst="straightConnector1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miter lim="800000"/>
              <a:headEnd len="sm" w="sm" type="none"/>
              <a:tailEnd len="lg" w="lg" type="diamond"/>
            </a:ln>
          </p:spPr>
        </p:cxnSp>
        <p:sp>
          <p:nvSpPr>
            <p:cNvPr id="3070" name="Google Shape;3070;p67"/>
            <p:cNvSpPr txBox="1"/>
            <p:nvPr/>
          </p:nvSpPr>
          <p:spPr>
            <a:xfrm>
              <a:off x="9459930" y="3345673"/>
              <a:ext cx="2549579" cy="415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Microsoft JhengHei"/>
                <a:buNone/>
              </a:pPr>
              <a:r>
                <a:rPr lang="zh-TW"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導入角色與場景測試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p68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6" name="Google Shape;3076;p6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7" name="Google Shape;3077;p6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8" name="Google Shape;3078;p68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079" name="Google Shape;3079;p6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80" name="Google Shape;3080;p6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081" name="Google Shape;3081;p68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3082" name="Google Shape;3082;p6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3083" name="Google Shape;3083;p6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6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85" name="Google Shape;3085;p6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86" name="Google Shape;3086;p6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87" name="Google Shape;308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9" name="Google Shape;3089;p6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0" name="Google Shape;3090;p6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91" name="Google Shape;3091;p68"/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時程規劃</a:t>
            </a:r>
            <a:endParaRPr/>
          </a:p>
        </p:txBody>
      </p:sp>
      <p:grpSp>
        <p:nvGrpSpPr>
          <p:cNvPr id="3092" name="Google Shape;3092;p68"/>
          <p:cNvGrpSpPr/>
          <p:nvPr/>
        </p:nvGrpSpPr>
        <p:grpSpPr>
          <a:xfrm>
            <a:off x="1334830" y="3345673"/>
            <a:ext cx="9522340" cy="2793798"/>
            <a:chOff x="1334830" y="3345673"/>
            <a:chExt cx="9522340" cy="2793798"/>
          </a:xfrm>
        </p:grpSpPr>
        <p:grpSp>
          <p:nvGrpSpPr>
            <p:cNvPr id="3093" name="Google Shape;3093;p68"/>
            <p:cNvGrpSpPr/>
            <p:nvPr/>
          </p:nvGrpSpPr>
          <p:grpSpPr>
            <a:xfrm>
              <a:off x="1334830" y="3345673"/>
              <a:ext cx="9522340" cy="2793798"/>
              <a:chOff x="409252" y="3345673"/>
              <a:chExt cx="11600257" cy="2793798"/>
            </a:xfrm>
          </p:grpSpPr>
          <p:cxnSp>
            <p:nvCxnSpPr>
              <p:cNvPr id="3094" name="Google Shape;3094;p68"/>
              <p:cNvCxnSpPr/>
              <p:nvPr/>
            </p:nvCxnSpPr>
            <p:spPr>
              <a:xfrm rot="10800000">
                <a:off x="1664413" y="3992643"/>
                <a:ext cx="0" cy="462337"/>
              </a:xfrm>
              <a:prstGeom prst="straightConnector1">
                <a:avLst/>
              </a:prstGeom>
              <a:solidFill>
                <a:schemeClr val="dk2"/>
              </a:solidFill>
              <a:ln cap="flat" cmpd="sng" w="28575">
                <a:solidFill>
                  <a:schemeClr val="dk2"/>
                </a:solidFill>
                <a:prstDash val="solid"/>
                <a:miter lim="800000"/>
                <a:headEnd len="sm" w="sm" type="none"/>
                <a:tailEnd len="lg" w="lg" type="diamond"/>
              </a:ln>
            </p:spPr>
          </p:cxnSp>
          <p:grpSp>
            <p:nvGrpSpPr>
              <p:cNvPr id="3095" name="Google Shape;3095;p68"/>
              <p:cNvGrpSpPr/>
              <p:nvPr/>
            </p:nvGrpSpPr>
            <p:grpSpPr>
              <a:xfrm>
                <a:off x="409252" y="4548731"/>
                <a:ext cx="11056516" cy="506002"/>
                <a:chOff x="406685" y="3175999"/>
                <a:chExt cx="11056516" cy="506002"/>
              </a:xfrm>
            </p:grpSpPr>
            <p:sp>
              <p:nvSpPr>
                <p:cNvPr id="3096" name="Google Shape;3096;p68"/>
                <p:cNvSpPr/>
                <p:nvPr/>
              </p:nvSpPr>
              <p:spPr>
                <a:xfrm>
                  <a:off x="406685" y="3175999"/>
                  <a:ext cx="2322816" cy="506002"/>
                </a:xfrm>
                <a:prstGeom prst="parallelogram">
                  <a:avLst>
                    <a:gd fmla="val 59518" name="adj"/>
                  </a:avLst>
                </a:prstGeom>
                <a:solidFill>
                  <a:srgbClr val="B3C6E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600">
                      <a:solidFill>
                        <a:schemeClr val="dk2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2022年1月</a:t>
                  </a:r>
                  <a:endParaRPr sz="160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  <p:sp>
              <p:nvSpPr>
                <p:cNvPr id="3097" name="Google Shape;3097;p68"/>
                <p:cNvSpPr/>
                <p:nvPr/>
              </p:nvSpPr>
              <p:spPr>
                <a:xfrm>
                  <a:off x="2669354" y="3175999"/>
                  <a:ext cx="2322816" cy="506002"/>
                </a:xfrm>
                <a:prstGeom prst="parallelogram">
                  <a:avLst>
                    <a:gd fmla="val 59518" name="adj"/>
                  </a:avLst>
                </a:prstGeom>
                <a:solidFill>
                  <a:srgbClr val="B3C6E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600">
                      <a:solidFill>
                        <a:schemeClr val="dk2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2022年2月</a:t>
                  </a:r>
                  <a:endParaRPr sz="160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  <p:sp>
              <p:nvSpPr>
                <p:cNvPr id="3098" name="Google Shape;3098;p68"/>
                <p:cNvSpPr/>
                <p:nvPr/>
              </p:nvSpPr>
              <p:spPr>
                <a:xfrm>
                  <a:off x="4932023" y="3175999"/>
                  <a:ext cx="2322816" cy="506002"/>
                </a:xfrm>
                <a:prstGeom prst="parallelogram">
                  <a:avLst>
                    <a:gd fmla="val 59518" name="adj"/>
                  </a:avLst>
                </a:prstGeom>
                <a:solidFill>
                  <a:srgbClr val="B3C6E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600">
                      <a:solidFill>
                        <a:schemeClr val="dk2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2022年3月</a:t>
                  </a:r>
                  <a:endParaRPr/>
                </a:p>
              </p:txBody>
            </p:sp>
            <p:sp>
              <p:nvSpPr>
                <p:cNvPr id="3099" name="Google Shape;3099;p68"/>
                <p:cNvSpPr/>
                <p:nvPr/>
              </p:nvSpPr>
              <p:spPr>
                <a:xfrm>
                  <a:off x="7194693" y="3175999"/>
                  <a:ext cx="2322816" cy="506002"/>
                </a:xfrm>
                <a:prstGeom prst="parallelogram">
                  <a:avLst>
                    <a:gd fmla="val 59518" name="adj"/>
                  </a:avLst>
                </a:prstGeom>
                <a:solidFill>
                  <a:srgbClr val="B3C6E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600">
                      <a:solidFill>
                        <a:schemeClr val="dk2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2022年4月</a:t>
                  </a:r>
                  <a:endParaRPr sz="160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  <p:sp>
              <p:nvSpPr>
                <p:cNvPr id="3100" name="Google Shape;3100;p68"/>
                <p:cNvSpPr/>
                <p:nvPr/>
              </p:nvSpPr>
              <p:spPr>
                <a:xfrm>
                  <a:off x="9457366" y="3175999"/>
                  <a:ext cx="2005835" cy="506002"/>
                </a:xfrm>
                <a:prstGeom prst="parallelogram">
                  <a:avLst>
                    <a:gd fmla="val 59518" name="adj"/>
                  </a:avLst>
                </a:prstGeom>
                <a:solidFill>
                  <a:srgbClr val="B3C6E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3101" name="Google Shape;3101;p68"/>
              <p:cNvSpPr txBox="1"/>
              <p:nvPr/>
            </p:nvSpPr>
            <p:spPr>
              <a:xfrm>
                <a:off x="409252" y="3345673"/>
                <a:ext cx="4477594" cy="415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角色動作調整測試</a:t>
                </a:r>
                <a:endParaRPr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場景動畫與細部物件</a:t>
                </a:r>
                <a:endParaRPr/>
              </a:p>
            </p:txBody>
          </p:sp>
          <p:cxnSp>
            <p:nvCxnSpPr>
              <p:cNvPr id="3102" name="Google Shape;3102;p68"/>
              <p:cNvCxnSpPr/>
              <p:nvPr/>
            </p:nvCxnSpPr>
            <p:spPr>
              <a:xfrm>
                <a:off x="3752203" y="5172586"/>
                <a:ext cx="0" cy="462337"/>
              </a:xfrm>
              <a:prstGeom prst="straightConnector1">
                <a:avLst/>
              </a:prstGeom>
              <a:solidFill>
                <a:schemeClr val="dk2"/>
              </a:solidFill>
              <a:ln cap="flat" cmpd="sng" w="28575">
                <a:solidFill>
                  <a:schemeClr val="dk2"/>
                </a:solidFill>
                <a:prstDash val="solid"/>
                <a:miter lim="800000"/>
                <a:headEnd len="sm" w="sm" type="none"/>
                <a:tailEnd len="lg" w="lg" type="diamond"/>
              </a:ln>
            </p:spPr>
          </p:cxnSp>
          <p:sp>
            <p:nvSpPr>
              <p:cNvPr id="3103" name="Google Shape;3103;p68"/>
              <p:cNvSpPr txBox="1"/>
              <p:nvPr/>
            </p:nvSpPr>
            <p:spPr>
              <a:xfrm>
                <a:off x="2481409" y="5851962"/>
                <a:ext cx="4582272" cy="287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訓練模式製作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遊戲系統與碰撞判定製作實測</a:t>
                </a:r>
                <a:endParaRPr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3104" name="Google Shape;3104;p68"/>
              <p:cNvCxnSpPr/>
              <p:nvPr/>
            </p:nvCxnSpPr>
            <p:spPr>
              <a:xfrm rot="10800000">
                <a:off x="6095999" y="3992643"/>
                <a:ext cx="0" cy="462337"/>
              </a:xfrm>
              <a:prstGeom prst="straightConnector1">
                <a:avLst/>
              </a:prstGeom>
              <a:solidFill>
                <a:schemeClr val="dk2"/>
              </a:solidFill>
              <a:ln cap="flat" cmpd="sng" w="28575">
                <a:solidFill>
                  <a:schemeClr val="dk2"/>
                </a:solidFill>
                <a:prstDash val="solid"/>
                <a:miter lim="800000"/>
                <a:headEnd len="sm" w="sm" type="none"/>
                <a:tailEnd len="lg" w="lg" type="diamond"/>
              </a:ln>
            </p:spPr>
          </p:cxnSp>
          <p:sp>
            <p:nvSpPr>
              <p:cNvPr id="3105" name="Google Shape;3105;p68"/>
              <p:cNvSpPr txBox="1"/>
              <p:nvPr/>
            </p:nvSpPr>
            <p:spPr>
              <a:xfrm>
                <a:off x="4886849" y="3345673"/>
                <a:ext cx="4573079" cy="415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對戰模式製作</a:t>
                </a:r>
                <a:endParaRPr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各類搖桿鍵盤偵測與輸入測試</a:t>
                </a:r>
                <a:endParaRPr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AI系統開發實測</a:t>
                </a:r>
                <a:endParaRPr/>
              </a:p>
            </p:txBody>
          </p:sp>
          <p:cxnSp>
            <p:nvCxnSpPr>
              <p:cNvPr id="3106" name="Google Shape;3106;p68"/>
              <p:cNvCxnSpPr/>
              <p:nvPr/>
            </p:nvCxnSpPr>
            <p:spPr>
              <a:xfrm>
                <a:off x="8334479" y="5172586"/>
                <a:ext cx="0" cy="462337"/>
              </a:xfrm>
              <a:prstGeom prst="straightConnector1">
                <a:avLst/>
              </a:prstGeom>
              <a:solidFill>
                <a:schemeClr val="dk2"/>
              </a:solidFill>
              <a:ln cap="flat" cmpd="sng" w="28575">
                <a:solidFill>
                  <a:schemeClr val="dk2"/>
                </a:solidFill>
                <a:prstDash val="solid"/>
                <a:miter lim="800000"/>
                <a:headEnd len="sm" w="sm" type="none"/>
                <a:tailEnd len="lg" w="lg" type="diamond"/>
              </a:ln>
            </p:spPr>
          </p:cxnSp>
          <p:sp>
            <p:nvSpPr>
              <p:cNvPr id="3107" name="Google Shape;3107;p68"/>
              <p:cNvSpPr txBox="1"/>
              <p:nvPr/>
            </p:nvSpPr>
            <p:spPr>
              <a:xfrm>
                <a:off x="7063683" y="5851962"/>
                <a:ext cx="4719063" cy="287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故事模式製作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音樂與音效製作</a:t>
                </a:r>
                <a:endParaRPr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3108" name="Google Shape;3108;p68"/>
              <p:cNvCxnSpPr/>
              <p:nvPr/>
            </p:nvCxnSpPr>
            <p:spPr>
              <a:xfrm rot="10800000">
                <a:off x="10669079" y="3992643"/>
                <a:ext cx="0" cy="462337"/>
              </a:xfrm>
              <a:prstGeom prst="straightConnector1">
                <a:avLst/>
              </a:prstGeom>
              <a:solidFill>
                <a:schemeClr val="dk2"/>
              </a:solidFill>
              <a:ln cap="flat" cmpd="sng" w="28575">
                <a:solidFill>
                  <a:schemeClr val="dk2"/>
                </a:solidFill>
                <a:prstDash val="solid"/>
                <a:miter lim="800000"/>
                <a:headEnd len="sm" w="sm" type="none"/>
                <a:tailEnd len="lg" w="lg" type="diamond"/>
              </a:ln>
            </p:spPr>
          </p:cxnSp>
          <p:sp>
            <p:nvSpPr>
              <p:cNvPr id="3109" name="Google Shape;3109;p68"/>
              <p:cNvSpPr txBox="1"/>
              <p:nvPr/>
            </p:nvSpPr>
            <p:spPr>
              <a:xfrm>
                <a:off x="9459930" y="3345673"/>
                <a:ext cx="2549579" cy="415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完善所有功能介面</a:t>
                </a:r>
                <a:endParaRPr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4位角色完整製作</a:t>
                </a:r>
                <a:endParaRPr sz="14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Microsoft JhengHei"/>
                  <a:buNone/>
                </a:pPr>
                <a:r>
                  <a:rPr lang="zh-TW" sz="1400">
                    <a:solidFill>
                      <a:srgbClr val="59595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4張地圖完整製作</a:t>
                </a:r>
                <a:endParaRPr/>
              </a:p>
            </p:txBody>
          </p:sp>
        </p:grpSp>
        <p:sp>
          <p:nvSpPr>
            <p:cNvPr id="3110" name="Google Shape;3110;p68"/>
            <p:cNvSpPr/>
            <p:nvPr/>
          </p:nvSpPr>
          <p:spPr>
            <a:xfrm>
              <a:off x="9086488" y="4546895"/>
              <a:ext cx="1584539" cy="507836"/>
            </a:xfrm>
            <a:prstGeom prst="rightArrow">
              <a:avLst>
                <a:gd fmla="val 100000" name="adj1"/>
                <a:gd fmla="val 50000" name="adj2"/>
              </a:avLst>
            </a:pr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2022年5月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5" name="Google Shape;3115;p69"/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</p:grpSpPr>
        <p:sp>
          <p:nvSpPr>
            <p:cNvPr id="3116" name="Google Shape;3116;p6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6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6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6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6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6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2" name="Google Shape;3122;p69"/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</p:grpSpPr>
        <p:sp>
          <p:nvSpPr>
            <p:cNvPr id="3123" name="Google Shape;3123;p6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6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5" name="Google Shape;3125;p6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6" name="Google Shape;3126;p6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7" name="Google Shape;3127;p6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8" name="Google Shape;3128;p6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9" name="Google Shape;3129;p6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0" name="Google Shape;3130;p69"/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</p:grpSpPr>
        <p:sp>
          <p:nvSpPr>
            <p:cNvPr id="3131" name="Google Shape;3131;p6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2" name="Google Shape;3132;p6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3" name="Google Shape;3133;p6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4" name="Google Shape;3134;p6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5" name="Google Shape;3135;p6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6" name="Google Shape;3136;p6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7" name="Google Shape;3137;p6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8" name="Google Shape;3138;p6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9" name="Google Shape;3139;p6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0" name="Google Shape;3140;p69"/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</p:grpSpPr>
        <p:sp>
          <p:nvSpPr>
            <p:cNvPr id="3141" name="Google Shape;3141;p6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6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6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6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6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6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6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6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6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0" name="Google Shape;3150;p69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1" name="Google Shape;3151;p69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2" name="Google Shape;3152;p69"/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rgbClr val="F5F7F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3" name="Google Shape;315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4" name="Google Shape;3154;p69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3155" name="Google Shape;3155;p6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6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57" name="Google Shape;3157;p69"/>
          <p:cNvCxnSpPr/>
          <p:nvPr/>
        </p:nvCxnSpPr>
        <p:spPr>
          <a:xfrm>
            <a:off x="7036067" y="4593112"/>
            <a:ext cx="4860900" cy="937800"/>
          </a:xfrm>
          <a:prstGeom prst="bentConnector3">
            <a:avLst>
              <a:gd fmla="val 77721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158" name="Google Shape;3158;p69"/>
          <p:cNvCxnSpPr/>
          <p:nvPr/>
        </p:nvCxnSpPr>
        <p:spPr>
          <a:xfrm flipH="1" rot="10800000">
            <a:off x="4177364" y="4783781"/>
            <a:ext cx="7507800" cy="1492800"/>
          </a:xfrm>
          <a:prstGeom prst="bentConnector3">
            <a:avLst>
              <a:gd fmla="val 83717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159" name="Google Shape;3159;p69"/>
          <p:cNvCxnSpPr/>
          <p:nvPr/>
        </p:nvCxnSpPr>
        <p:spPr>
          <a:xfrm flipH="1" rot="10800000">
            <a:off x="8610600" y="5151726"/>
            <a:ext cx="2574000" cy="374400"/>
          </a:xfrm>
          <a:prstGeom prst="bentConnector3">
            <a:avLst>
              <a:gd fmla="val 6047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160" name="Google Shape;3160;p69"/>
          <p:cNvCxnSpPr/>
          <p:nvPr/>
        </p:nvCxnSpPr>
        <p:spPr>
          <a:xfrm flipH="1" rot="-5400000">
            <a:off x="6974576" y="3414916"/>
            <a:ext cx="6758100" cy="852300"/>
          </a:xfrm>
          <a:prstGeom prst="bentConnector3">
            <a:avLst>
              <a:gd fmla="val 8090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3161" name="Google Shape;3161;p69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2" name="Google Shape;3162;p69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3" name="Google Shape;3163;p6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4" name="Google Shape;316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6" name="Google Shape;3166;p69"/>
          <p:cNvSpPr txBox="1"/>
          <p:nvPr/>
        </p:nvSpPr>
        <p:spPr>
          <a:xfrm>
            <a:off x="7250850" y="4820354"/>
            <a:ext cx="27582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報告完畢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429" name="Google Shape;429;p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430" name="Google Shape;430;p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431" name="Google Shape;431;p7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432" name="Google Shape;432;p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433" name="Google Shape;433;p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5" name="Google Shape;435;p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6" name="Google Shape;436;p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7" name="Google Shape;4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0" name="Google Shape;440;p7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1" name="Google Shape;441;p7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模式選擇</a:t>
            </a:r>
            <a:endParaRPr/>
          </a:p>
        </p:txBody>
      </p:sp>
      <p:sp>
        <p:nvSpPr>
          <p:cNvPr id="442" name="Google Shape;442;p7"/>
          <p:cNvSpPr txBox="1"/>
          <p:nvPr/>
        </p:nvSpPr>
        <p:spPr>
          <a:xfrm>
            <a:off x="1444107" y="3732839"/>
            <a:ext cx="4651059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單人模式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玩家與電腦的對決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可選擇難易度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對戰模式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玩家與玩家的對決</a:t>
            </a:r>
            <a:endParaRPr/>
          </a:p>
        </p:txBody>
      </p:sp>
      <p:sp>
        <p:nvSpPr>
          <p:cNvPr id="443" name="Google Shape;443;p7"/>
          <p:cNvSpPr txBox="1"/>
          <p:nvPr/>
        </p:nvSpPr>
        <p:spPr>
          <a:xfrm>
            <a:off x="6096835" y="3732839"/>
            <a:ext cx="4651059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訓練模式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查看招式表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熟悉操作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練習接技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451;p8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452" name="Google Shape;452;p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453" name="Google Shape;453;p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454" name="Google Shape;454;p8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455" name="Google Shape;455;p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456" name="Google Shape;456;p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8" name="Google Shape;458;p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9" name="Google Shape;459;p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0" name="Google Shape;4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p8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4" name="Google Shape;464;p8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關卡設定（除故事模式）</a:t>
            </a:r>
            <a:endParaRPr/>
          </a:p>
        </p:txBody>
      </p:sp>
      <p:sp>
        <p:nvSpPr>
          <p:cNvPr id="465" name="Google Shape;465;p8"/>
          <p:cNvSpPr txBox="1"/>
          <p:nvPr/>
        </p:nvSpPr>
        <p:spPr>
          <a:xfrm>
            <a:off x="1444107" y="3732839"/>
            <a:ext cx="4651059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角色選擇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單人：選擇自己與電腦的角色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雙人：１Ｐ與２Ｐ各自選擇角色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15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配色選擇　　　　　　　　　　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選擇角色後決定配色／造型並確認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6" name="Google Shape;466;p8"/>
          <p:cNvSpPr txBox="1"/>
          <p:nvPr/>
        </p:nvSpPr>
        <p:spPr>
          <a:xfrm>
            <a:off x="6096835" y="3732839"/>
            <a:ext cx="4651059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地圖選擇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指定遊戲戰鬥場景</a:t>
            </a:r>
            <a:endParaRPr/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"/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fmla="val 50000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Google Shape;474;p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475" name="Google Shape;475;p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476" name="Google Shape;476;p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477" name="Google Shape;477;p9"/>
          <p:cNvCxnSpPr/>
          <p:nvPr/>
        </p:nvCxnSpPr>
        <p:spPr>
          <a:xfrm flipH="1" rot="5400000">
            <a:off x="8743454" y="2394485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478" name="Google Shape;478;p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479" name="Google Shape;479;p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1" name="Google Shape;481;p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2" name="Google Shape;482;p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83" name="Google Shape;4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9"/>
          <p:cNvCxnSpPr/>
          <p:nvPr/>
        </p:nvCxnSpPr>
        <p:spPr>
          <a:xfrm flipH="1">
            <a:off x="4800600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p9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關卡設定（除故事模式）</a:t>
            </a:r>
            <a:endParaRPr/>
          </a:p>
        </p:txBody>
      </p:sp>
      <p:sp>
        <p:nvSpPr>
          <p:cNvPr id="488" name="Google Shape;488;p9"/>
          <p:cNvSpPr txBox="1"/>
          <p:nvPr/>
        </p:nvSpPr>
        <p:spPr>
          <a:xfrm>
            <a:off x="1444107" y="3732839"/>
            <a:ext cx="558534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時間設定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每個回合的戰鬥時長（60秒、90秒、120秒）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15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回合數設定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每局對戰的勝場數（１～５回合）</a:t>
            </a:r>
            <a:endParaRPr/>
          </a:p>
        </p:txBody>
      </p:sp>
      <p:pic>
        <p:nvPicPr>
          <p:cNvPr descr="碼錶 以實心填滿" id="489" name="Google Shape;48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1394" y="3001639"/>
            <a:ext cx="2744068" cy="274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2021-10-03T17:53:59Z</dcterms:created>
  <dc:creator>Centon 千童古</dc:creator>
</cp:coreProperties>
</file>